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c01eb411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c01eb411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c02a302e48_1_1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c02a302e48_1_1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c02a302e48_1_1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c02a302e48_1_1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6c2bc61f8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6c2bc61f8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c03dd51926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c03dd51926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6c2bc61f8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6c2bc61f8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6c2bc61f8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6c2bc61f8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6c2bc61f8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6c2bc61f8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6c2bc61f8c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6c2bc61f8c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6c2bc61f8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6c2bc61f8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c03dd51926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c03dd51926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c03dd51926_4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c03dd51926_4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c03dd51926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c03dd51926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c02a302e48_1_1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c02a302e48_1_1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c02a302e48_1_1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c02a302e48_1_1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c02a302e48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c02a302e48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c02a302e48_1_1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c02a302e48_1_1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c02a302e48_1_1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c02a302e48_1_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c02a302e4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c02a302e4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c02a302e48_1_1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c02a302e48_1_1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c02a302e4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c02a302e4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6c2bc61f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6c2bc61f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c02a302e48_1_1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c02a302e48_1_1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1_1">
    <p:spTree>
      <p:nvGrpSpPr>
        <p:cNvPr id="50" name="Shape 50"/>
        <p:cNvGrpSpPr/>
        <p:nvPr/>
      </p:nvGrpSpPr>
      <p:grpSpPr>
        <a:xfrm>
          <a:off x="0" y="0"/>
          <a:ext cx="0" cy="0"/>
          <a:chOff x="0" y="0"/>
          <a:chExt cx="0" cy="0"/>
        </a:xfrm>
      </p:grpSpPr>
      <p:sp>
        <p:nvSpPr>
          <p:cNvPr id="51" name="Google Shape;51;p13"/>
          <p:cNvSpPr txBox="1"/>
          <p:nvPr>
            <p:ph type="title"/>
          </p:nvPr>
        </p:nvSpPr>
        <p:spPr>
          <a:xfrm>
            <a:off x="720000" y="445025"/>
            <a:ext cx="7704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2" name="Google Shape;52;p13"/>
          <p:cNvGrpSpPr/>
          <p:nvPr/>
        </p:nvGrpSpPr>
        <p:grpSpPr>
          <a:xfrm>
            <a:off x="-69570" y="-639075"/>
            <a:ext cx="9213570" cy="5782564"/>
            <a:chOff x="-69570" y="-639075"/>
            <a:chExt cx="9213570" cy="5782564"/>
          </a:xfrm>
        </p:grpSpPr>
        <p:sp>
          <p:nvSpPr>
            <p:cNvPr id="53" name="Google Shape;53;p13"/>
            <p:cNvSpPr/>
            <p:nvPr/>
          </p:nvSpPr>
          <p:spPr>
            <a:xfrm flipH="1">
              <a:off x="8443442" y="-639075"/>
              <a:ext cx="700558" cy="2696470"/>
            </a:xfrm>
            <a:custGeom>
              <a:rect b="b" l="l" r="r" t="t"/>
              <a:pathLst>
                <a:path extrusionOk="0" h="19015" w="9013">
                  <a:moveTo>
                    <a:pt x="0" y="1"/>
                  </a:moveTo>
                  <a:lnTo>
                    <a:pt x="0" y="19015"/>
                  </a:lnTo>
                  <a:cubicBezTo>
                    <a:pt x="1022" y="18385"/>
                    <a:pt x="2061" y="17788"/>
                    <a:pt x="3054" y="17119"/>
                  </a:cubicBezTo>
                  <a:cubicBezTo>
                    <a:pt x="3879" y="16561"/>
                    <a:pt x="4666" y="15953"/>
                    <a:pt x="5368" y="15244"/>
                  </a:cubicBezTo>
                  <a:cubicBezTo>
                    <a:pt x="6044" y="14557"/>
                    <a:pt x="6631" y="13780"/>
                    <a:pt x="7142" y="12963"/>
                  </a:cubicBezTo>
                  <a:cubicBezTo>
                    <a:pt x="8160" y="11348"/>
                    <a:pt x="9012" y="9362"/>
                    <a:pt x="8523" y="7423"/>
                  </a:cubicBezTo>
                  <a:cubicBezTo>
                    <a:pt x="8059" y="5588"/>
                    <a:pt x="6530" y="4239"/>
                    <a:pt x="5019" y="3224"/>
                  </a:cubicBezTo>
                  <a:cubicBezTo>
                    <a:pt x="4040" y="2566"/>
                    <a:pt x="3044" y="1932"/>
                    <a:pt x="2054" y="1289"/>
                  </a:cubicBezTo>
                  <a:cubicBezTo>
                    <a:pt x="1378" y="850"/>
                    <a:pt x="694" y="414"/>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 name="Google Shape;54;p13"/>
            <p:cNvGrpSpPr/>
            <p:nvPr/>
          </p:nvGrpSpPr>
          <p:grpSpPr>
            <a:xfrm>
              <a:off x="-69570" y="2001161"/>
              <a:ext cx="618420" cy="3142328"/>
              <a:chOff x="-69570" y="2001161"/>
              <a:chExt cx="618420" cy="3142328"/>
            </a:xfrm>
          </p:grpSpPr>
          <p:sp>
            <p:nvSpPr>
              <p:cNvPr id="55" name="Google Shape;55;p13"/>
              <p:cNvSpPr/>
              <p:nvPr/>
            </p:nvSpPr>
            <p:spPr>
              <a:xfrm rot="5400000">
                <a:off x="-1398334" y="3329925"/>
                <a:ext cx="3142328" cy="484800"/>
              </a:xfrm>
              <a:custGeom>
                <a:rect b="b" l="l" r="r" t="t"/>
                <a:pathLst>
                  <a:path extrusionOk="0" h="5136" w="17748">
                    <a:moveTo>
                      <a:pt x="4819" y="1"/>
                    </a:moveTo>
                    <a:cubicBezTo>
                      <a:pt x="4695" y="1"/>
                      <a:pt x="4571" y="13"/>
                      <a:pt x="4447" y="37"/>
                    </a:cubicBezTo>
                    <a:cubicBezTo>
                      <a:pt x="4008" y="123"/>
                      <a:pt x="3588" y="325"/>
                      <a:pt x="3206" y="551"/>
                    </a:cubicBezTo>
                    <a:cubicBezTo>
                      <a:pt x="2814" y="789"/>
                      <a:pt x="2457" y="1077"/>
                      <a:pt x="2138" y="1405"/>
                    </a:cubicBezTo>
                    <a:cubicBezTo>
                      <a:pt x="1469" y="2084"/>
                      <a:pt x="957" y="2904"/>
                      <a:pt x="551" y="3761"/>
                    </a:cubicBezTo>
                    <a:cubicBezTo>
                      <a:pt x="338" y="4207"/>
                      <a:pt x="159" y="4668"/>
                      <a:pt x="1" y="5135"/>
                    </a:cubicBezTo>
                    <a:lnTo>
                      <a:pt x="17748" y="5135"/>
                    </a:lnTo>
                    <a:cubicBezTo>
                      <a:pt x="17582" y="4538"/>
                      <a:pt x="17313" y="3977"/>
                      <a:pt x="16917" y="3498"/>
                    </a:cubicBezTo>
                    <a:cubicBezTo>
                      <a:pt x="16327" y="2793"/>
                      <a:pt x="15510" y="2322"/>
                      <a:pt x="14625" y="2092"/>
                    </a:cubicBezTo>
                    <a:cubicBezTo>
                      <a:pt x="14188" y="1978"/>
                      <a:pt x="13743" y="1929"/>
                      <a:pt x="13297" y="1929"/>
                    </a:cubicBezTo>
                    <a:cubicBezTo>
                      <a:pt x="12568" y="1929"/>
                      <a:pt x="11836" y="2061"/>
                      <a:pt x="11135" y="2257"/>
                    </a:cubicBezTo>
                    <a:cubicBezTo>
                      <a:pt x="10670" y="2389"/>
                      <a:pt x="10197" y="2511"/>
                      <a:pt x="9715" y="2511"/>
                    </a:cubicBezTo>
                    <a:cubicBezTo>
                      <a:pt x="9605" y="2511"/>
                      <a:pt x="9494" y="2505"/>
                      <a:pt x="9383" y="2491"/>
                    </a:cubicBezTo>
                    <a:cubicBezTo>
                      <a:pt x="8976" y="2437"/>
                      <a:pt x="8592" y="2282"/>
                      <a:pt x="8239" y="2077"/>
                    </a:cubicBezTo>
                    <a:cubicBezTo>
                      <a:pt x="7573" y="1685"/>
                      <a:pt x="7012" y="1102"/>
                      <a:pt x="6412" y="649"/>
                    </a:cubicBezTo>
                    <a:cubicBezTo>
                      <a:pt x="6264" y="538"/>
                      <a:pt x="6113" y="433"/>
                      <a:pt x="5954" y="339"/>
                    </a:cubicBezTo>
                    <a:cubicBezTo>
                      <a:pt x="5796" y="246"/>
                      <a:pt x="5645" y="171"/>
                      <a:pt x="5487" y="116"/>
                    </a:cubicBezTo>
                    <a:cubicBezTo>
                      <a:pt x="5267" y="40"/>
                      <a:pt x="5043" y="1"/>
                      <a:pt x="4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153150" y="2057400"/>
                <a:ext cx="395700" cy="395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 name="Google Shape;57;p13"/>
          <p:cNvSpPr/>
          <p:nvPr/>
        </p:nvSpPr>
        <p:spPr>
          <a:xfrm rot="-6269851">
            <a:off x="8176744" y="2301996"/>
            <a:ext cx="3922614" cy="3368710"/>
          </a:xfrm>
          <a:custGeom>
            <a:rect b="b" l="l" r="r" t="t"/>
            <a:pathLst>
              <a:path extrusionOk="0" fill="none" h="23804" w="27718">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cap="flat" cmpd="sng" w="9525">
            <a:solidFill>
              <a:schemeClr val="dk1"/>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jpg"/><Relationship Id="rId4" Type="http://schemas.openxmlformats.org/officeDocument/2006/relationships/image" Target="../media/image19.png"/><Relationship Id="rId5" Type="http://schemas.openxmlformats.org/officeDocument/2006/relationships/image" Target="../media/image8.png"/><Relationship Id="rId6"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10.png"/><Relationship Id="rId5" Type="http://schemas.openxmlformats.org/officeDocument/2006/relationships/image" Target="../media/image6.png"/><Relationship Id="rId6"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omicsonline.org/open-access/social-media-analytics-for-behavioral-health-1522-4821-1000255.php?aid=61167"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8.png"/><Relationship Id="rId5" Type="http://schemas.openxmlformats.org/officeDocument/2006/relationships/image" Target="../media/image5.png"/><Relationship Id="rId6"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jpg"/><Relationship Id="rId4"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0.png"/><Relationship Id="rId4" Type="http://schemas.openxmlformats.org/officeDocument/2006/relationships/image" Target="../media/image7.png"/><Relationship Id="rId5" Type="http://schemas.openxmlformats.org/officeDocument/2006/relationships/image" Target="../media/image11.png"/><Relationship Id="rId6"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grpSp>
        <p:nvGrpSpPr>
          <p:cNvPr id="62" name="Google Shape;62;p14"/>
          <p:cNvGrpSpPr/>
          <p:nvPr/>
        </p:nvGrpSpPr>
        <p:grpSpPr>
          <a:xfrm>
            <a:off x="6494897" y="1930331"/>
            <a:ext cx="2967675" cy="3213180"/>
            <a:chOff x="5310058" y="1363026"/>
            <a:chExt cx="4087143" cy="4190923"/>
          </a:xfrm>
        </p:grpSpPr>
        <p:grpSp>
          <p:nvGrpSpPr>
            <p:cNvPr id="63" name="Google Shape;63;p14"/>
            <p:cNvGrpSpPr/>
            <p:nvPr/>
          </p:nvGrpSpPr>
          <p:grpSpPr>
            <a:xfrm>
              <a:off x="5310058" y="1363026"/>
              <a:ext cx="2830397" cy="2984453"/>
              <a:chOff x="5191983" y="1515426"/>
              <a:chExt cx="2830397" cy="2984453"/>
            </a:xfrm>
          </p:grpSpPr>
          <p:sp>
            <p:nvSpPr>
              <p:cNvPr id="64" name="Google Shape;64;p14"/>
              <p:cNvSpPr/>
              <p:nvPr/>
            </p:nvSpPr>
            <p:spPr>
              <a:xfrm>
                <a:off x="5426801" y="1818677"/>
                <a:ext cx="256494" cy="255807"/>
              </a:xfrm>
              <a:custGeom>
                <a:rect b="b" l="l" r="r" t="t"/>
                <a:pathLst>
                  <a:path extrusionOk="0" h="1131" w="1134">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5" name="Google Shape;65;p14"/>
              <p:cNvSpPr/>
              <p:nvPr/>
            </p:nvSpPr>
            <p:spPr>
              <a:xfrm>
                <a:off x="5191983" y="2433337"/>
                <a:ext cx="116711" cy="116708"/>
              </a:xfrm>
              <a:custGeom>
                <a:rect b="b" l="l" r="r" t="t"/>
                <a:pathLst>
                  <a:path extrusionOk="0" h="516" w="516">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66" name="Google Shape;66;p14"/>
              <p:cNvGrpSpPr/>
              <p:nvPr/>
            </p:nvGrpSpPr>
            <p:grpSpPr>
              <a:xfrm flipH="1">
                <a:off x="5567429" y="1515426"/>
                <a:ext cx="2454951" cy="2984453"/>
                <a:chOff x="5440425" y="1595400"/>
                <a:chExt cx="2260961" cy="2748622"/>
              </a:xfrm>
            </p:grpSpPr>
            <p:sp>
              <p:nvSpPr>
                <p:cNvPr id="67" name="Google Shape;67;p14"/>
                <p:cNvSpPr/>
                <p:nvPr/>
              </p:nvSpPr>
              <p:spPr>
                <a:xfrm>
                  <a:off x="5440425" y="1595400"/>
                  <a:ext cx="2260961" cy="2748622"/>
                </a:xfrm>
                <a:custGeom>
                  <a:rect b="b" l="l" r="r" t="t"/>
                  <a:pathLst>
                    <a:path extrusionOk="0" fill="none" h="22303" w="18346">
                      <a:moveTo>
                        <a:pt x="2591" y="22267"/>
                      </a:moveTo>
                      <a:cubicBezTo>
                        <a:pt x="2639" y="22065"/>
                        <a:pt x="2685" y="21868"/>
                        <a:pt x="2735" y="21670"/>
                      </a:cubicBezTo>
                      <a:cubicBezTo>
                        <a:pt x="3066" y="20307"/>
                        <a:pt x="3437" y="18953"/>
                        <a:pt x="3714" y="17579"/>
                      </a:cubicBezTo>
                      <a:cubicBezTo>
                        <a:pt x="3916" y="16586"/>
                        <a:pt x="3610" y="15672"/>
                        <a:pt x="2998" y="14863"/>
                      </a:cubicBezTo>
                      <a:cubicBezTo>
                        <a:pt x="1879" y="13384"/>
                        <a:pt x="825" y="11988"/>
                        <a:pt x="401" y="10139"/>
                      </a:cubicBezTo>
                      <a:cubicBezTo>
                        <a:pt x="1" y="8405"/>
                        <a:pt x="160" y="6535"/>
                        <a:pt x="901" y="4912"/>
                      </a:cubicBezTo>
                      <a:cubicBezTo>
                        <a:pt x="2160" y="2149"/>
                        <a:pt x="4905" y="429"/>
                        <a:pt x="7880" y="137"/>
                      </a:cubicBezTo>
                      <a:cubicBezTo>
                        <a:pt x="9287" y="1"/>
                        <a:pt x="10654" y="62"/>
                        <a:pt x="12007" y="512"/>
                      </a:cubicBezTo>
                      <a:cubicBezTo>
                        <a:pt x="13734" y="1087"/>
                        <a:pt x="15267" y="2595"/>
                        <a:pt x="16001" y="4246"/>
                      </a:cubicBezTo>
                      <a:cubicBezTo>
                        <a:pt x="16335" y="5002"/>
                        <a:pt x="16522" y="5814"/>
                        <a:pt x="16562" y="6639"/>
                      </a:cubicBezTo>
                      <a:cubicBezTo>
                        <a:pt x="16579" y="7028"/>
                        <a:pt x="16605" y="7488"/>
                        <a:pt x="16497" y="7869"/>
                      </a:cubicBezTo>
                      <a:cubicBezTo>
                        <a:pt x="16385" y="8265"/>
                        <a:pt x="16260" y="8567"/>
                        <a:pt x="16439" y="8981"/>
                      </a:cubicBezTo>
                      <a:cubicBezTo>
                        <a:pt x="16468" y="9049"/>
                        <a:pt x="16500" y="9114"/>
                        <a:pt x="16540" y="9175"/>
                      </a:cubicBezTo>
                      <a:cubicBezTo>
                        <a:pt x="16896" y="9765"/>
                        <a:pt x="17281" y="10337"/>
                        <a:pt x="17651" y="10917"/>
                      </a:cubicBezTo>
                      <a:cubicBezTo>
                        <a:pt x="17809" y="11161"/>
                        <a:pt x="17979" y="11398"/>
                        <a:pt x="18116" y="11654"/>
                      </a:cubicBezTo>
                      <a:cubicBezTo>
                        <a:pt x="18346" y="12093"/>
                        <a:pt x="18267" y="12301"/>
                        <a:pt x="17817" y="12542"/>
                      </a:cubicBezTo>
                      <a:cubicBezTo>
                        <a:pt x="17512" y="12705"/>
                        <a:pt x="17072" y="12805"/>
                        <a:pt x="16943" y="13060"/>
                      </a:cubicBezTo>
                      <a:cubicBezTo>
                        <a:pt x="16867" y="13218"/>
                        <a:pt x="16986" y="13434"/>
                        <a:pt x="17047" y="13579"/>
                      </a:cubicBezTo>
                      <a:cubicBezTo>
                        <a:pt x="17130" y="13784"/>
                        <a:pt x="17216" y="14000"/>
                        <a:pt x="17198" y="14226"/>
                      </a:cubicBezTo>
                      <a:cubicBezTo>
                        <a:pt x="17191" y="14331"/>
                        <a:pt x="17152" y="14435"/>
                        <a:pt x="17072" y="14500"/>
                      </a:cubicBezTo>
                      <a:cubicBezTo>
                        <a:pt x="17044" y="14521"/>
                        <a:pt x="17011" y="14540"/>
                        <a:pt x="16986" y="14565"/>
                      </a:cubicBezTo>
                      <a:cubicBezTo>
                        <a:pt x="16961" y="14590"/>
                        <a:pt x="16939" y="14622"/>
                        <a:pt x="16939" y="14658"/>
                      </a:cubicBezTo>
                      <a:cubicBezTo>
                        <a:pt x="16946" y="14812"/>
                        <a:pt x="17115" y="14837"/>
                        <a:pt x="17072" y="15021"/>
                      </a:cubicBezTo>
                      <a:cubicBezTo>
                        <a:pt x="17037" y="15187"/>
                        <a:pt x="16907" y="15324"/>
                        <a:pt x="16785" y="15431"/>
                      </a:cubicBezTo>
                      <a:cubicBezTo>
                        <a:pt x="16349" y="15813"/>
                        <a:pt x="16648" y="16619"/>
                        <a:pt x="16608" y="17094"/>
                      </a:cubicBezTo>
                      <a:cubicBezTo>
                        <a:pt x="16576" y="17424"/>
                        <a:pt x="16443" y="17763"/>
                        <a:pt x="16180" y="17967"/>
                      </a:cubicBezTo>
                      <a:cubicBezTo>
                        <a:pt x="15637" y="18389"/>
                        <a:pt x="14774" y="18169"/>
                        <a:pt x="14158" y="18072"/>
                      </a:cubicBezTo>
                      <a:cubicBezTo>
                        <a:pt x="13183" y="17921"/>
                        <a:pt x="11916" y="18011"/>
                        <a:pt x="11805" y="19249"/>
                      </a:cubicBezTo>
                      <a:cubicBezTo>
                        <a:pt x="11712" y="20277"/>
                        <a:pt x="11834" y="21325"/>
                        <a:pt x="12162" y="22303"/>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8" name="Google Shape;68;p14"/>
                <p:cNvSpPr/>
                <p:nvPr/>
              </p:nvSpPr>
              <p:spPr>
                <a:xfrm>
                  <a:off x="6561411" y="1774590"/>
                  <a:ext cx="123" cy="310072"/>
                </a:xfrm>
                <a:custGeom>
                  <a:rect b="b" l="l" r="r" t="t"/>
                  <a:pathLst>
                    <a:path extrusionOk="0" fill="none" h="2516" w="1">
                      <a:moveTo>
                        <a:pt x="0" y="0"/>
                      </a:moveTo>
                      <a:lnTo>
                        <a:pt x="0" y="2515"/>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9" name="Google Shape;69;p14"/>
                <p:cNvSpPr/>
                <p:nvPr/>
              </p:nvSpPr>
              <p:spPr>
                <a:xfrm>
                  <a:off x="5768612" y="2567263"/>
                  <a:ext cx="313153" cy="123"/>
                </a:xfrm>
                <a:custGeom>
                  <a:rect b="b" l="l" r="r" t="t"/>
                  <a:pathLst>
                    <a:path extrusionOk="0" fill="none" h="1" w="2541">
                      <a:moveTo>
                        <a:pt x="2540" y="1"/>
                      </a:moveTo>
                      <a:lnTo>
                        <a:pt x="1"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0" name="Google Shape;70;p14"/>
                <p:cNvSpPr/>
                <p:nvPr/>
              </p:nvSpPr>
              <p:spPr>
                <a:xfrm>
                  <a:off x="6247520" y="2255591"/>
                  <a:ext cx="314016" cy="311797"/>
                </a:xfrm>
                <a:custGeom>
                  <a:rect b="b" l="l" r="r" t="t"/>
                  <a:pathLst>
                    <a:path extrusionOk="0" fill="none" h="2530" w="2548">
                      <a:moveTo>
                        <a:pt x="2547" y="1"/>
                      </a:moveTo>
                      <a:lnTo>
                        <a:pt x="2547" y="2530"/>
                      </a:lnTo>
                      <a:lnTo>
                        <a:pt x="0" y="2530"/>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1" name="Google Shape;71;p14"/>
                <p:cNvSpPr/>
                <p:nvPr/>
              </p:nvSpPr>
              <p:spPr>
                <a:xfrm>
                  <a:off x="6561411" y="2035733"/>
                  <a:ext cx="240441" cy="270142"/>
                </a:xfrm>
                <a:custGeom>
                  <a:rect b="b" l="l" r="r" t="t"/>
                  <a:pathLst>
                    <a:path extrusionOk="0" fill="none" h="2192" w="1951">
                      <a:moveTo>
                        <a:pt x="4" y="407"/>
                      </a:moveTo>
                      <a:cubicBezTo>
                        <a:pt x="205" y="159"/>
                        <a:pt x="511" y="1"/>
                        <a:pt x="853" y="1"/>
                      </a:cubicBezTo>
                      <a:cubicBezTo>
                        <a:pt x="1461" y="1"/>
                        <a:pt x="1950" y="493"/>
                        <a:pt x="1950" y="1097"/>
                      </a:cubicBezTo>
                      <a:cubicBezTo>
                        <a:pt x="1950" y="1702"/>
                        <a:pt x="1461" y="2191"/>
                        <a:pt x="853" y="2191"/>
                      </a:cubicBezTo>
                      <a:cubicBezTo>
                        <a:pt x="507" y="2191"/>
                        <a:pt x="202" y="2033"/>
                        <a:pt x="0" y="1785"/>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2" name="Google Shape;72;p14"/>
                <p:cNvSpPr/>
                <p:nvPr/>
              </p:nvSpPr>
              <p:spPr>
                <a:xfrm>
                  <a:off x="6030249" y="2325222"/>
                  <a:ext cx="269649" cy="242167"/>
                </a:xfrm>
                <a:custGeom>
                  <a:rect b="b" l="l" r="r" t="t"/>
                  <a:pathLst>
                    <a:path extrusionOk="0" fill="none" h="1965" w="2188">
                      <a:moveTo>
                        <a:pt x="417" y="1965"/>
                      </a:moveTo>
                      <a:cubicBezTo>
                        <a:pt x="141" y="1742"/>
                        <a:pt x="0" y="1436"/>
                        <a:pt x="0" y="1098"/>
                      </a:cubicBezTo>
                      <a:cubicBezTo>
                        <a:pt x="0" y="493"/>
                        <a:pt x="490" y="0"/>
                        <a:pt x="1094" y="0"/>
                      </a:cubicBezTo>
                      <a:cubicBezTo>
                        <a:pt x="1699" y="0"/>
                        <a:pt x="2187" y="493"/>
                        <a:pt x="2187" y="1098"/>
                      </a:cubicBezTo>
                      <a:cubicBezTo>
                        <a:pt x="2187" y="1451"/>
                        <a:pt x="2022" y="1764"/>
                        <a:pt x="1763" y="1965"/>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3" name="Google Shape;73;p14"/>
                <p:cNvSpPr/>
                <p:nvPr/>
              </p:nvSpPr>
              <p:spPr>
                <a:xfrm>
                  <a:off x="7044139" y="2566400"/>
                  <a:ext cx="310195" cy="123"/>
                </a:xfrm>
                <a:custGeom>
                  <a:rect b="b" l="l" r="r" t="t"/>
                  <a:pathLst>
                    <a:path extrusionOk="0" fill="none" h="1" w="2517">
                      <a:moveTo>
                        <a:pt x="2516" y="1"/>
                      </a:moveTo>
                      <a:lnTo>
                        <a:pt x="1"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4" name="Google Shape;74;p14"/>
                <p:cNvSpPr/>
                <p:nvPr/>
              </p:nvSpPr>
              <p:spPr>
                <a:xfrm>
                  <a:off x="6561411" y="2566400"/>
                  <a:ext cx="312167" cy="123"/>
                </a:xfrm>
                <a:custGeom>
                  <a:rect b="b" l="l" r="r" t="t"/>
                  <a:pathLst>
                    <a:path extrusionOk="0" fill="none" h="1" w="2533">
                      <a:moveTo>
                        <a:pt x="2533" y="1"/>
                      </a:moveTo>
                      <a:lnTo>
                        <a:pt x="0"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5" name="Google Shape;75;p14"/>
                <p:cNvSpPr/>
                <p:nvPr/>
              </p:nvSpPr>
              <p:spPr>
                <a:xfrm>
                  <a:off x="6822925" y="2566400"/>
                  <a:ext cx="270265" cy="240441"/>
                </a:xfrm>
                <a:custGeom>
                  <a:rect b="b" l="l" r="r" t="t"/>
                  <a:pathLst>
                    <a:path extrusionOk="0" fill="none" h="1951" w="2193">
                      <a:moveTo>
                        <a:pt x="1786" y="4"/>
                      </a:moveTo>
                      <a:cubicBezTo>
                        <a:pt x="2033" y="206"/>
                        <a:pt x="2192" y="512"/>
                        <a:pt x="2192" y="857"/>
                      </a:cubicBezTo>
                      <a:cubicBezTo>
                        <a:pt x="2192" y="1462"/>
                        <a:pt x="1699" y="1950"/>
                        <a:pt x="1095" y="1950"/>
                      </a:cubicBezTo>
                      <a:cubicBezTo>
                        <a:pt x="490" y="1950"/>
                        <a:pt x="1" y="1462"/>
                        <a:pt x="1" y="857"/>
                      </a:cubicBezTo>
                      <a:cubicBezTo>
                        <a:pt x="1" y="512"/>
                        <a:pt x="159" y="202"/>
                        <a:pt x="411"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6" name="Google Shape;76;p14"/>
                <p:cNvSpPr/>
                <p:nvPr/>
              </p:nvSpPr>
              <p:spPr>
                <a:xfrm>
                  <a:off x="6561411" y="3049744"/>
                  <a:ext cx="123" cy="309949"/>
                </a:xfrm>
                <a:custGeom>
                  <a:rect b="b" l="l" r="r" t="t"/>
                  <a:pathLst>
                    <a:path extrusionOk="0" fill="none" h="2515" w="1">
                      <a:moveTo>
                        <a:pt x="0" y="2515"/>
                      </a:moveTo>
                      <a:lnTo>
                        <a:pt x="0"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7" name="Google Shape;77;p14"/>
                <p:cNvSpPr/>
                <p:nvPr/>
              </p:nvSpPr>
              <p:spPr>
                <a:xfrm>
                  <a:off x="6561411" y="2566400"/>
                  <a:ext cx="123" cy="312290"/>
                </a:xfrm>
                <a:custGeom>
                  <a:rect b="b" l="l" r="r" t="t"/>
                  <a:pathLst>
                    <a:path extrusionOk="0" fill="none" h="2534" w="1">
                      <a:moveTo>
                        <a:pt x="0" y="2533"/>
                      </a:moveTo>
                      <a:lnTo>
                        <a:pt x="0"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8" name="Google Shape;78;p14"/>
                <p:cNvSpPr/>
                <p:nvPr/>
              </p:nvSpPr>
              <p:spPr>
                <a:xfrm>
                  <a:off x="6320971" y="2828037"/>
                  <a:ext cx="240564" cy="270142"/>
                </a:xfrm>
                <a:custGeom>
                  <a:rect b="b" l="l" r="r" t="t"/>
                  <a:pathLst>
                    <a:path extrusionOk="0" fill="none" h="2192" w="1952">
                      <a:moveTo>
                        <a:pt x="1948" y="1785"/>
                      </a:moveTo>
                      <a:cubicBezTo>
                        <a:pt x="1746" y="2034"/>
                        <a:pt x="1440" y="2192"/>
                        <a:pt x="1098" y="2192"/>
                      </a:cubicBezTo>
                      <a:cubicBezTo>
                        <a:pt x="494" y="2192"/>
                        <a:pt x="1" y="1702"/>
                        <a:pt x="1" y="1098"/>
                      </a:cubicBezTo>
                      <a:cubicBezTo>
                        <a:pt x="1" y="490"/>
                        <a:pt x="494" y="0"/>
                        <a:pt x="1098" y="0"/>
                      </a:cubicBezTo>
                      <a:cubicBezTo>
                        <a:pt x="1444" y="0"/>
                        <a:pt x="1749" y="159"/>
                        <a:pt x="1951" y="410"/>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grpSp>
          <p:nvGrpSpPr>
            <p:cNvPr id="79" name="Google Shape;79;p14"/>
            <p:cNvGrpSpPr/>
            <p:nvPr/>
          </p:nvGrpSpPr>
          <p:grpSpPr>
            <a:xfrm flipH="1" rot="-2237517">
              <a:off x="7703564" y="3963771"/>
              <a:ext cx="1454404" cy="1280473"/>
              <a:chOff x="5917100" y="2092158"/>
              <a:chExt cx="1102175" cy="970367"/>
            </a:xfrm>
          </p:grpSpPr>
          <p:sp>
            <p:nvSpPr>
              <p:cNvPr id="80" name="Google Shape;80;p14"/>
              <p:cNvSpPr/>
              <p:nvPr/>
            </p:nvSpPr>
            <p:spPr>
              <a:xfrm>
                <a:off x="6030002" y="2238502"/>
                <a:ext cx="719415" cy="824023"/>
              </a:xfrm>
              <a:custGeom>
                <a:rect b="b" l="l" r="r" t="t"/>
                <a:pathLst>
                  <a:path extrusionOk="0" fill="none" h="9240" w="8067">
                    <a:moveTo>
                      <a:pt x="378" y="9239"/>
                    </a:moveTo>
                    <a:cubicBezTo>
                      <a:pt x="378" y="9239"/>
                      <a:pt x="0" y="3350"/>
                      <a:pt x="8067" y="0"/>
                    </a:cubicBezTo>
                  </a:path>
                </a:pathLst>
              </a:custGeom>
              <a:noFill/>
              <a:ln cap="flat" cmpd="sng" w="9525">
                <a:solidFill>
                  <a:schemeClr val="dk1"/>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 name="Google Shape;81;p14"/>
              <p:cNvSpPr/>
              <p:nvPr/>
            </p:nvSpPr>
            <p:spPr>
              <a:xfrm>
                <a:off x="6580242" y="2133270"/>
                <a:ext cx="439033" cy="188794"/>
              </a:xfrm>
              <a:custGeom>
                <a:rect b="b" l="l" r="r" t="t"/>
                <a:pathLst>
                  <a:path extrusionOk="0" h="2117" w="4923">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 name="Google Shape;82;p14"/>
              <p:cNvSpPr/>
              <p:nvPr/>
            </p:nvSpPr>
            <p:spPr>
              <a:xfrm>
                <a:off x="6280241" y="2430685"/>
                <a:ext cx="464985" cy="138497"/>
              </a:xfrm>
              <a:custGeom>
                <a:rect b="b" l="l" r="r" t="t"/>
                <a:pathLst>
                  <a:path extrusionOk="0" h="1553" w="5214">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 name="Google Shape;83;p14"/>
              <p:cNvSpPr/>
              <p:nvPr/>
            </p:nvSpPr>
            <p:spPr>
              <a:xfrm>
                <a:off x="6207113" y="2092158"/>
                <a:ext cx="260316" cy="461417"/>
              </a:xfrm>
              <a:custGeom>
                <a:rect b="b" l="l" r="r" t="t"/>
                <a:pathLst>
                  <a:path extrusionOk="0" h="5174" w="2919">
                    <a:moveTo>
                      <a:pt x="2145" y="1"/>
                    </a:moveTo>
                    <a:lnTo>
                      <a:pt x="2145" y="1"/>
                    </a:lnTo>
                    <a:cubicBezTo>
                      <a:pt x="2145" y="1"/>
                      <a:pt x="0" y="2286"/>
                      <a:pt x="810" y="5174"/>
                    </a:cubicBezTo>
                    <a:cubicBezTo>
                      <a:pt x="810" y="5174"/>
                      <a:pt x="2919" y="3055"/>
                      <a:pt x="21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4" name="Google Shape;84;p14"/>
              <p:cNvSpPr/>
              <p:nvPr/>
            </p:nvSpPr>
            <p:spPr>
              <a:xfrm>
                <a:off x="6084223" y="2626078"/>
                <a:ext cx="387041" cy="277885"/>
              </a:xfrm>
              <a:custGeom>
                <a:rect b="b" l="l" r="r" t="t"/>
                <a:pathLst>
                  <a:path extrusionOk="0" h="3116" w="4340">
                    <a:moveTo>
                      <a:pt x="4340" y="0"/>
                    </a:moveTo>
                    <a:lnTo>
                      <a:pt x="4340" y="0"/>
                    </a:lnTo>
                    <a:cubicBezTo>
                      <a:pt x="4339" y="0"/>
                      <a:pt x="1231" y="382"/>
                      <a:pt x="1" y="3115"/>
                    </a:cubicBezTo>
                    <a:cubicBezTo>
                      <a:pt x="1" y="3115"/>
                      <a:pt x="2980" y="2842"/>
                      <a:pt x="43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5" name="Google Shape;85;p14"/>
              <p:cNvSpPr/>
              <p:nvPr/>
            </p:nvSpPr>
            <p:spPr>
              <a:xfrm>
                <a:off x="5917100" y="2435144"/>
                <a:ext cx="266381" cy="471405"/>
              </a:xfrm>
              <a:custGeom>
                <a:rect b="b" l="l" r="r" t="t"/>
                <a:pathLst>
                  <a:path extrusionOk="0" h="5286" w="2987">
                    <a:moveTo>
                      <a:pt x="1080" y="1"/>
                    </a:moveTo>
                    <a:lnTo>
                      <a:pt x="1080" y="1"/>
                    </a:lnTo>
                    <a:cubicBezTo>
                      <a:pt x="1080" y="1"/>
                      <a:pt x="0" y="2947"/>
                      <a:pt x="1875" y="5286"/>
                    </a:cubicBezTo>
                    <a:cubicBezTo>
                      <a:pt x="1875" y="5286"/>
                      <a:pt x="2986" y="2511"/>
                      <a:pt x="108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sp>
        <p:nvSpPr>
          <p:cNvPr id="86" name="Google Shape;86;p14"/>
          <p:cNvSpPr/>
          <p:nvPr/>
        </p:nvSpPr>
        <p:spPr>
          <a:xfrm rot="-7158170">
            <a:off x="-1679127" y="-1437646"/>
            <a:ext cx="3922594" cy="3368693"/>
          </a:xfrm>
          <a:custGeom>
            <a:rect b="b" l="l" r="r" t="t"/>
            <a:pathLst>
              <a:path extrusionOk="0" fill="none" h="23804" w="27718">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cap="flat" cmpd="sng" w="9525">
            <a:solidFill>
              <a:schemeClr val="dk1"/>
            </a:solidFill>
            <a:prstDash val="solid"/>
            <a:miter lim="863"/>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7" name="Google Shape;87;p14"/>
          <p:cNvSpPr txBox="1"/>
          <p:nvPr>
            <p:ph idx="4294967295" type="ctrTitle"/>
          </p:nvPr>
        </p:nvSpPr>
        <p:spPr>
          <a:xfrm>
            <a:off x="311700" y="133424"/>
            <a:ext cx="8520600" cy="1917300"/>
          </a:xfrm>
          <a:prstGeom prst="rect">
            <a:avLst/>
          </a:prstGeom>
          <a:effectLst>
            <a:outerShdw rotWithShape="0" algn="bl" dir="9960000" dist="19050">
              <a:srgbClr val="000000">
                <a:alpha val="45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rPr b="1" lang="en" sz="2000"/>
              <a:t>SMA Case Study </a:t>
            </a:r>
            <a:endParaRPr b="1" sz="2000"/>
          </a:p>
          <a:p>
            <a:pPr indent="0" lvl="0" marL="0" rtl="0" algn="ctr">
              <a:spcBef>
                <a:spcPts val="0"/>
              </a:spcBef>
              <a:spcAft>
                <a:spcPts val="0"/>
              </a:spcAft>
              <a:buNone/>
            </a:pPr>
            <a:r>
              <a:rPr b="1" lang="en" sz="2400"/>
              <a:t>Group No. 10</a:t>
            </a:r>
            <a:endParaRPr b="1" sz="2400"/>
          </a:p>
          <a:p>
            <a:pPr indent="0" lvl="0" marL="0" rtl="0" algn="ctr">
              <a:spcBef>
                <a:spcPts val="0"/>
              </a:spcBef>
              <a:spcAft>
                <a:spcPts val="0"/>
              </a:spcAft>
              <a:buNone/>
            </a:pPr>
            <a:r>
              <a:t/>
            </a:r>
            <a:endParaRPr b="1" sz="2000"/>
          </a:p>
          <a:p>
            <a:pPr indent="0" lvl="0" marL="0" rtl="0" algn="ctr">
              <a:spcBef>
                <a:spcPts val="0"/>
              </a:spcBef>
              <a:spcAft>
                <a:spcPts val="0"/>
              </a:spcAft>
              <a:buNone/>
            </a:pPr>
            <a:r>
              <a:rPr b="1" lang="en" sz="2000"/>
              <a:t>Topic:</a:t>
            </a:r>
            <a:endParaRPr b="1" sz="2000"/>
          </a:p>
          <a:p>
            <a:pPr indent="0" lvl="0" marL="0" rtl="0" algn="ctr">
              <a:spcBef>
                <a:spcPts val="0"/>
              </a:spcBef>
              <a:spcAft>
                <a:spcPts val="0"/>
              </a:spcAft>
              <a:buNone/>
            </a:pPr>
            <a:r>
              <a:rPr b="1" lang="en" sz="2400"/>
              <a:t>Social Media Analytics for Behavioral Health</a:t>
            </a:r>
            <a:r>
              <a:rPr b="1" lang="en" sz="2400"/>
              <a:t> </a:t>
            </a:r>
            <a:endParaRPr b="1" sz="2400"/>
          </a:p>
        </p:txBody>
      </p:sp>
      <p:sp>
        <p:nvSpPr>
          <p:cNvPr id="88" name="Google Shape;88;p14"/>
          <p:cNvSpPr txBox="1"/>
          <p:nvPr/>
        </p:nvSpPr>
        <p:spPr>
          <a:xfrm>
            <a:off x="97700" y="3214173"/>
            <a:ext cx="4857600" cy="18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Group Members:</a:t>
            </a:r>
            <a:endParaRPr b="1"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Sanjana Asrani D17B/01</a:t>
            </a:r>
            <a:endParaRPr sz="1800">
              <a:solidFill>
                <a:schemeClr val="dk2"/>
              </a:solidFill>
            </a:endParaRPr>
          </a:p>
          <a:p>
            <a:pPr indent="0" lvl="0" marL="0" rtl="0" algn="l">
              <a:spcBef>
                <a:spcPts val="0"/>
              </a:spcBef>
              <a:spcAft>
                <a:spcPts val="0"/>
              </a:spcAft>
              <a:buNone/>
            </a:pPr>
            <a:r>
              <a:rPr lang="en" sz="1800">
                <a:solidFill>
                  <a:schemeClr val="dk2"/>
                </a:solidFill>
              </a:rPr>
              <a:t>Ritika Bhat D17B/08</a:t>
            </a:r>
            <a:endParaRPr sz="1800">
              <a:solidFill>
                <a:schemeClr val="dk2"/>
              </a:solidFill>
            </a:endParaRPr>
          </a:p>
          <a:p>
            <a:pPr indent="0" lvl="0" marL="0" rtl="0" algn="l">
              <a:spcBef>
                <a:spcPts val="0"/>
              </a:spcBef>
              <a:spcAft>
                <a:spcPts val="0"/>
              </a:spcAft>
              <a:buNone/>
            </a:pPr>
            <a:r>
              <a:rPr lang="en" sz="1800">
                <a:solidFill>
                  <a:schemeClr val="dk2"/>
                </a:solidFill>
              </a:rPr>
              <a:t>Ayush Jain D17B/28</a:t>
            </a:r>
            <a:endParaRPr sz="1800">
              <a:solidFill>
                <a:schemeClr val="dk2"/>
              </a:solidFill>
            </a:endParaRPr>
          </a:p>
          <a:p>
            <a:pPr indent="0" lvl="0" marL="0" rtl="0" algn="l">
              <a:spcBef>
                <a:spcPts val="0"/>
              </a:spcBef>
              <a:spcAft>
                <a:spcPts val="0"/>
              </a:spcAft>
              <a:buNone/>
            </a:pPr>
            <a:r>
              <a:rPr lang="en" sz="1800">
                <a:solidFill>
                  <a:schemeClr val="dk2"/>
                </a:solidFill>
              </a:rPr>
              <a:t>Digvijay Kocharekar D17B/36</a:t>
            </a:r>
            <a:endParaRPr sz="18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23"/>
          <p:cNvPicPr preferRelativeResize="0"/>
          <p:nvPr/>
        </p:nvPicPr>
        <p:blipFill rotWithShape="1">
          <a:blip r:embed="rId3">
            <a:alphaModFix/>
          </a:blip>
          <a:srcRect b="6805" l="0" r="0" t="11294"/>
          <a:stretch/>
        </p:blipFill>
        <p:spPr>
          <a:xfrm>
            <a:off x="113250" y="529300"/>
            <a:ext cx="3074250" cy="4553748"/>
          </a:xfrm>
          <a:prstGeom prst="rect">
            <a:avLst/>
          </a:prstGeom>
          <a:noFill/>
          <a:ln>
            <a:noFill/>
          </a:ln>
        </p:spPr>
      </p:pic>
      <p:sp>
        <p:nvSpPr>
          <p:cNvPr id="236" name="Google Shape;236;p23"/>
          <p:cNvSpPr txBox="1"/>
          <p:nvPr/>
        </p:nvSpPr>
        <p:spPr>
          <a:xfrm>
            <a:off x="186475" y="0"/>
            <a:ext cx="2714100" cy="33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2"/>
                </a:solidFill>
              </a:rPr>
              <a:t>Phishing Scams</a:t>
            </a:r>
            <a:endParaRPr b="1" sz="1800">
              <a:solidFill>
                <a:schemeClr val="dk2"/>
              </a:solidFill>
            </a:endParaRPr>
          </a:p>
        </p:txBody>
      </p:sp>
      <p:pic>
        <p:nvPicPr>
          <p:cNvPr id="237" name="Google Shape;237;p23"/>
          <p:cNvPicPr preferRelativeResize="0"/>
          <p:nvPr/>
        </p:nvPicPr>
        <p:blipFill>
          <a:blip r:embed="rId4">
            <a:alphaModFix/>
          </a:blip>
          <a:stretch>
            <a:fillRect/>
          </a:stretch>
        </p:blipFill>
        <p:spPr>
          <a:xfrm>
            <a:off x="6077475" y="437975"/>
            <a:ext cx="2955499" cy="4553750"/>
          </a:xfrm>
          <a:prstGeom prst="rect">
            <a:avLst/>
          </a:prstGeom>
          <a:noFill/>
          <a:ln>
            <a:noFill/>
          </a:ln>
        </p:spPr>
      </p:pic>
      <p:sp>
        <p:nvSpPr>
          <p:cNvPr id="238" name="Google Shape;238;p23"/>
          <p:cNvSpPr txBox="1"/>
          <p:nvPr/>
        </p:nvSpPr>
        <p:spPr>
          <a:xfrm>
            <a:off x="6077463" y="0"/>
            <a:ext cx="2714100" cy="33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2"/>
                </a:solidFill>
              </a:rPr>
              <a:t>Hateful Comments</a:t>
            </a:r>
            <a:endParaRPr b="1" sz="1800">
              <a:solidFill>
                <a:schemeClr val="dk2"/>
              </a:solidFill>
            </a:endParaRPr>
          </a:p>
        </p:txBody>
      </p:sp>
      <p:pic>
        <p:nvPicPr>
          <p:cNvPr id="239" name="Google Shape;239;p23"/>
          <p:cNvPicPr preferRelativeResize="0"/>
          <p:nvPr/>
        </p:nvPicPr>
        <p:blipFill>
          <a:blip r:embed="rId5">
            <a:alphaModFix/>
          </a:blip>
          <a:stretch>
            <a:fillRect/>
          </a:stretch>
        </p:blipFill>
        <p:spPr>
          <a:xfrm>
            <a:off x="3408525" y="3271000"/>
            <a:ext cx="2447900" cy="1600200"/>
          </a:xfrm>
          <a:prstGeom prst="rect">
            <a:avLst/>
          </a:prstGeom>
          <a:noFill/>
          <a:ln>
            <a:noFill/>
          </a:ln>
        </p:spPr>
      </p:pic>
      <p:pic>
        <p:nvPicPr>
          <p:cNvPr id="240" name="Google Shape;240;p23"/>
          <p:cNvPicPr preferRelativeResize="0"/>
          <p:nvPr/>
        </p:nvPicPr>
        <p:blipFill>
          <a:blip r:embed="rId6">
            <a:alphaModFix/>
          </a:blip>
          <a:stretch>
            <a:fillRect/>
          </a:stretch>
        </p:blipFill>
        <p:spPr>
          <a:xfrm>
            <a:off x="3422525" y="1031675"/>
            <a:ext cx="2419925" cy="1752600"/>
          </a:xfrm>
          <a:prstGeom prst="rect">
            <a:avLst/>
          </a:prstGeom>
          <a:noFill/>
          <a:ln>
            <a:noFill/>
          </a:ln>
        </p:spPr>
      </p:pic>
      <p:sp>
        <p:nvSpPr>
          <p:cNvPr id="241" name="Google Shape;241;p23"/>
          <p:cNvSpPr txBox="1"/>
          <p:nvPr/>
        </p:nvSpPr>
        <p:spPr>
          <a:xfrm>
            <a:off x="3707738" y="657325"/>
            <a:ext cx="1849500" cy="26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2"/>
                </a:solidFill>
              </a:rPr>
              <a:t>E dating</a:t>
            </a:r>
            <a:endParaRPr b="1" sz="1800">
              <a:solidFill>
                <a:schemeClr val="dk2"/>
              </a:solidFill>
            </a:endParaRPr>
          </a:p>
        </p:txBody>
      </p:sp>
      <p:sp>
        <p:nvSpPr>
          <p:cNvPr id="242" name="Google Shape;242;p23"/>
          <p:cNvSpPr txBox="1"/>
          <p:nvPr/>
        </p:nvSpPr>
        <p:spPr>
          <a:xfrm>
            <a:off x="3124925" y="2784275"/>
            <a:ext cx="3424800" cy="5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Blackmailing</a:t>
            </a:r>
            <a:r>
              <a:rPr b="1" lang="en" sz="1800">
                <a:solidFill>
                  <a:schemeClr val="dk2"/>
                </a:solidFill>
              </a:rPr>
              <a:t> &amp; Grooming</a:t>
            </a:r>
            <a:endParaRPr b="1" sz="18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pic>
        <p:nvPicPr>
          <p:cNvPr id="247" name="Google Shape;247;p24"/>
          <p:cNvPicPr preferRelativeResize="0"/>
          <p:nvPr/>
        </p:nvPicPr>
        <p:blipFill>
          <a:blip r:embed="rId3">
            <a:alphaModFix/>
          </a:blip>
          <a:stretch>
            <a:fillRect/>
          </a:stretch>
        </p:blipFill>
        <p:spPr>
          <a:xfrm>
            <a:off x="123850" y="374200"/>
            <a:ext cx="4000650" cy="1603425"/>
          </a:xfrm>
          <a:prstGeom prst="rect">
            <a:avLst/>
          </a:prstGeom>
          <a:noFill/>
          <a:ln>
            <a:noFill/>
          </a:ln>
        </p:spPr>
      </p:pic>
      <p:sp>
        <p:nvSpPr>
          <p:cNvPr id="248" name="Google Shape;248;p24"/>
          <p:cNvSpPr txBox="1"/>
          <p:nvPr/>
        </p:nvSpPr>
        <p:spPr>
          <a:xfrm>
            <a:off x="238675" y="-5650"/>
            <a:ext cx="3771000" cy="114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Offensive Normalizing Culture:</a:t>
            </a:r>
            <a:endParaRPr b="1" sz="1800">
              <a:solidFill>
                <a:schemeClr val="dk2"/>
              </a:solidFill>
            </a:endParaRPr>
          </a:p>
        </p:txBody>
      </p:sp>
      <p:pic>
        <p:nvPicPr>
          <p:cNvPr id="249" name="Google Shape;249;p24"/>
          <p:cNvPicPr preferRelativeResize="0"/>
          <p:nvPr/>
        </p:nvPicPr>
        <p:blipFill>
          <a:blip r:embed="rId4">
            <a:alphaModFix/>
          </a:blip>
          <a:stretch>
            <a:fillRect/>
          </a:stretch>
        </p:blipFill>
        <p:spPr>
          <a:xfrm>
            <a:off x="238675" y="2684775"/>
            <a:ext cx="5597552" cy="2479126"/>
          </a:xfrm>
          <a:prstGeom prst="rect">
            <a:avLst/>
          </a:prstGeom>
          <a:noFill/>
          <a:ln>
            <a:noFill/>
          </a:ln>
        </p:spPr>
      </p:pic>
      <p:sp>
        <p:nvSpPr>
          <p:cNvPr id="250" name="Google Shape;250;p24"/>
          <p:cNvSpPr txBox="1"/>
          <p:nvPr/>
        </p:nvSpPr>
        <p:spPr>
          <a:xfrm>
            <a:off x="238675" y="2307775"/>
            <a:ext cx="5694900" cy="7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Diss Tracks, Trolls, Roasts, Fandom Wars:</a:t>
            </a:r>
            <a:endParaRPr b="1" sz="1800">
              <a:solidFill>
                <a:schemeClr val="dk2"/>
              </a:solidFill>
            </a:endParaRPr>
          </a:p>
        </p:txBody>
      </p:sp>
      <p:pic>
        <p:nvPicPr>
          <p:cNvPr id="251" name="Google Shape;251;p24"/>
          <p:cNvPicPr preferRelativeResize="0"/>
          <p:nvPr/>
        </p:nvPicPr>
        <p:blipFill>
          <a:blip r:embed="rId5">
            <a:alphaModFix/>
          </a:blip>
          <a:stretch>
            <a:fillRect/>
          </a:stretch>
        </p:blipFill>
        <p:spPr>
          <a:xfrm>
            <a:off x="3844725" y="374200"/>
            <a:ext cx="5118075" cy="1933575"/>
          </a:xfrm>
          <a:prstGeom prst="rect">
            <a:avLst/>
          </a:prstGeom>
          <a:noFill/>
          <a:ln>
            <a:noFill/>
          </a:ln>
        </p:spPr>
      </p:pic>
      <p:sp>
        <p:nvSpPr>
          <p:cNvPr id="252" name="Google Shape;252;p24"/>
          <p:cNvSpPr txBox="1"/>
          <p:nvPr/>
        </p:nvSpPr>
        <p:spPr>
          <a:xfrm>
            <a:off x="5327525" y="0"/>
            <a:ext cx="31836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Hate Speech:</a:t>
            </a:r>
            <a:endParaRPr b="1" sz="1800">
              <a:solidFill>
                <a:schemeClr val="dk2"/>
              </a:solidFill>
            </a:endParaRPr>
          </a:p>
        </p:txBody>
      </p:sp>
      <p:pic>
        <p:nvPicPr>
          <p:cNvPr id="253" name="Google Shape;253;p24"/>
          <p:cNvPicPr preferRelativeResize="0"/>
          <p:nvPr/>
        </p:nvPicPr>
        <p:blipFill>
          <a:blip r:embed="rId6">
            <a:alphaModFix/>
          </a:blip>
          <a:stretch>
            <a:fillRect/>
          </a:stretch>
        </p:blipFill>
        <p:spPr>
          <a:xfrm>
            <a:off x="5888550" y="2684775"/>
            <a:ext cx="3074250" cy="2479125"/>
          </a:xfrm>
          <a:prstGeom prst="rect">
            <a:avLst/>
          </a:prstGeom>
          <a:noFill/>
          <a:ln>
            <a:noFill/>
          </a:ln>
        </p:spPr>
      </p:pic>
      <p:sp>
        <p:nvSpPr>
          <p:cNvPr id="254" name="Google Shape;254;p24"/>
          <p:cNvSpPr txBox="1"/>
          <p:nvPr/>
        </p:nvSpPr>
        <p:spPr>
          <a:xfrm>
            <a:off x="6542725" y="2307775"/>
            <a:ext cx="2162400" cy="10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Cyber Stalking:</a:t>
            </a:r>
            <a:endParaRPr b="1" sz="18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5"/>
          <p:cNvSpPr txBox="1"/>
          <p:nvPr>
            <p:ph type="title"/>
          </p:nvPr>
        </p:nvSpPr>
        <p:spPr>
          <a:xfrm>
            <a:off x="-902314" y="0"/>
            <a:ext cx="104523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t>Measures</a:t>
            </a:r>
            <a:endParaRPr b="1"/>
          </a:p>
        </p:txBody>
      </p:sp>
      <p:pic>
        <p:nvPicPr>
          <p:cNvPr id="260" name="Google Shape;260;p25"/>
          <p:cNvPicPr preferRelativeResize="0"/>
          <p:nvPr/>
        </p:nvPicPr>
        <p:blipFill>
          <a:blip r:embed="rId3">
            <a:alphaModFix/>
          </a:blip>
          <a:stretch>
            <a:fillRect/>
          </a:stretch>
        </p:blipFill>
        <p:spPr>
          <a:xfrm>
            <a:off x="152950" y="684100"/>
            <a:ext cx="3538025" cy="4459402"/>
          </a:xfrm>
          <a:prstGeom prst="rect">
            <a:avLst/>
          </a:prstGeom>
          <a:noFill/>
          <a:ln>
            <a:noFill/>
          </a:ln>
        </p:spPr>
      </p:pic>
      <p:sp>
        <p:nvSpPr>
          <p:cNvPr id="261" name="Google Shape;261;p25"/>
          <p:cNvSpPr txBox="1"/>
          <p:nvPr/>
        </p:nvSpPr>
        <p:spPr>
          <a:xfrm>
            <a:off x="4001200" y="726500"/>
            <a:ext cx="5372100" cy="43746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chemeClr val="dk2"/>
              </a:buClr>
              <a:buSzPts val="2400"/>
              <a:buChar char="❏"/>
            </a:pPr>
            <a:r>
              <a:rPr b="1" lang="en" sz="2400">
                <a:solidFill>
                  <a:schemeClr val="dk2"/>
                </a:solidFill>
              </a:rPr>
              <a:t>Parental Involvement</a:t>
            </a:r>
            <a:endParaRPr b="1" sz="2400">
              <a:solidFill>
                <a:schemeClr val="dk2"/>
              </a:solidFill>
            </a:endParaRPr>
          </a:p>
          <a:p>
            <a:pPr indent="0" lvl="0" marL="457200" rtl="0" algn="l">
              <a:spcBef>
                <a:spcPts val="0"/>
              </a:spcBef>
              <a:spcAft>
                <a:spcPts val="0"/>
              </a:spcAft>
              <a:buNone/>
            </a:pPr>
            <a:r>
              <a:t/>
            </a:r>
            <a:endParaRPr b="1" sz="2400">
              <a:solidFill>
                <a:schemeClr val="dk2"/>
              </a:solidFill>
            </a:endParaRPr>
          </a:p>
          <a:p>
            <a:pPr indent="-381000" lvl="0" marL="457200" rtl="0" algn="l">
              <a:spcBef>
                <a:spcPts val="0"/>
              </a:spcBef>
              <a:spcAft>
                <a:spcPts val="0"/>
              </a:spcAft>
              <a:buClr>
                <a:schemeClr val="dk2"/>
              </a:buClr>
              <a:buSzPts val="2400"/>
              <a:buChar char="❏"/>
            </a:pPr>
            <a:r>
              <a:rPr b="1" lang="en" sz="2400">
                <a:solidFill>
                  <a:schemeClr val="dk2"/>
                </a:solidFill>
              </a:rPr>
              <a:t>Anonymous Reporting</a:t>
            </a:r>
            <a:endParaRPr b="1" sz="2400">
              <a:solidFill>
                <a:schemeClr val="dk2"/>
              </a:solidFill>
            </a:endParaRPr>
          </a:p>
          <a:p>
            <a:pPr indent="0" lvl="0" marL="457200" rtl="0" algn="l">
              <a:spcBef>
                <a:spcPts val="0"/>
              </a:spcBef>
              <a:spcAft>
                <a:spcPts val="0"/>
              </a:spcAft>
              <a:buNone/>
            </a:pPr>
            <a:r>
              <a:t/>
            </a:r>
            <a:endParaRPr b="1" sz="2400">
              <a:solidFill>
                <a:schemeClr val="dk2"/>
              </a:solidFill>
            </a:endParaRPr>
          </a:p>
          <a:p>
            <a:pPr indent="-381000" lvl="0" marL="457200" rtl="0" algn="l">
              <a:spcBef>
                <a:spcPts val="0"/>
              </a:spcBef>
              <a:spcAft>
                <a:spcPts val="0"/>
              </a:spcAft>
              <a:buClr>
                <a:schemeClr val="dk2"/>
              </a:buClr>
              <a:buSzPts val="2400"/>
              <a:buChar char="❏"/>
            </a:pPr>
            <a:r>
              <a:rPr b="1" lang="en" sz="2400">
                <a:solidFill>
                  <a:schemeClr val="dk2"/>
                </a:solidFill>
              </a:rPr>
              <a:t>Strong Community Guidelines</a:t>
            </a:r>
            <a:endParaRPr b="1" sz="2400">
              <a:solidFill>
                <a:schemeClr val="dk2"/>
              </a:solidFill>
            </a:endParaRPr>
          </a:p>
          <a:p>
            <a:pPr indent="0" lvl="0" marL="457200" rtl="0" algn="l">
              <a:spcBef>
                <a:spcPts val="0"/>
              </a:spcBef>
              <a:spcAft>
                <a:spcPts val="0"/>
              </a:spcAft>
              <a:buNone/>
            </a:pPr>
            <a:r>
              <a:t/>
            </a:r>
            <a:endParaRPr b="1" sz="2400">
              <a:solidFill>
                <a:schemeClr val="dk2"/>
              </a:solidFill>
            </a:endParaRPr>
          </a:p>
          <a:p>
            <a:pPr indent="-381000" lvl="0" marL="457200" rtl="0" algn="l">
              <a:spcBef>
                <a:spcPts val="0"/>
              </a:spcBef>
              <a:spcAft>
                <a:spcPts val="0"/>
              </a:spcAft>
              <a:buClr>
                <a:schemeClr val="dk2"/>
              </a:buClr>
              <a:buSzPts val="2400"/>
              <a:buChar char="❏"/>
            </a:pPr>
            <a:r>
              <a:rPr b="1" lang="en" sz="2400">
                <a:solidFill>
                  <a:schemeClr val="dk2"/>
                </a:solidFill>
              </a:rPr>
              <a:t>Algorithmic Intervention</a:t>
            </a:r>
            <a:endParaRPr b="1" sz="2400">
              <a:solidFill>
                <a:schemeClr val="dk2"/>
              </a:solidFill>
            </a:endParaRPr>
          </a:p>
          <a:p>
            <a:pPr indent="0" lvl="0" marL="457200" rtl="0" algn="l">
              <a:spcBef>
                <a:spcPts val="0"/>
              </a:spcBef>
              <a:spcAft>
                <a:spcPts val="0"/>
              </a:spcAft>
              <a:buNone/>
            </a:pPr>
            <a:r>
              <a:t/>
            </a:r>
            <a:endParaRPr b="1" sz="2400">
              <a:solidFill>
                <a:schemeClr val="dk2"/>
              </a:solidFill>
            </a:endParaRPr>
          </a:p>
          <a:p>
            <a:pPr indent="-381000" lvl="0" marL="457200" rtl="0" algn="l">
              <a:spcBef>
                <a:spcPts val="0"/>
              </a:spcBef>
              <a:spcAft>
                <a:spcPts val="0"/>
              </a:spcAft>
              <a:buClr>
                <a:schemeClr val="dk2"/>
              </a:buClr>
              <a:buSzPts val="2400"/>
              <a:buChar char="❏"/>
            </a:pPr>
            <a:r>
              <a:rPr b="1" lang="en" sz="2400">
                <a:solidFill>
                  <a:schemeClr val="dk2"/>
                </a:solidFill>
              </a:rPr>
              <a:t>Promoting Positive Content</a:t>
            </a:r>
            <a:endParaRPr b="1" sz="2400">
              <a:solidFill>
                <a:schemeClr val="dk2"/>
              </a:solidFill>
            </a:endParaRPr>
          </a:p>
          <a:p>
            <a:pPr indent="0" lvl="0" marL="457200" rtl="0" algn="l">
              <a:spcBef>
                <a:spcPts val="0"/>
              </a:spcBef>
              <a:spcAft>
                <a:spcPts val="0"/>
              </a:spcAft>
              <a:buNone/>
            </a:pPr>
            <a:r>
              <a:t/>
            </a:r>
            <a:endParaRPr b="1" sz="24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6"/>
          <p:cNvSpPr txBox="1"/>
          <p:nvPr>
            <p:ph type="title"/>
          </p:nvPr>
        </p:nvSpPr>
        <p:spPr>
          <a:xfrm>
            <a:off x="102925" y="53575"/>
            <a:ext cx="8913300" cy="932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Techniques used in SMA to identify signs of mental health issues:</a:t>
            </a:r>
            <a:endParaRPr b="1"/>
          </a:p>
        </p:txBody>
      </p:sp>
      <p:sp>
        <p:nvSpPr>
          <p:cNvPr id="267" name="Google Shape;267;p26"/>
          <p:cNvSpPr txBox="1"/>
          <p:nvPr>
            <p:ph idx="1" type="body"/>
          </p:nvPr>
        </p:nvSpPr>
        <p:spPr>
          <a:xfrm>
            <a:off x="102925" y="985975"/>
            <a:ext cx="8729400" cy="40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1. Natural Language Processing (</a:t>
            </a:r>
            <a:r>
              <a:rPr b="1" lang="en" sz="1400"/>
              <a:t>NLP</a:t>
            </a:r>
            <a:r>
              <a:rPr lang="en" sz="1400"/>
              <a:t>): Unstructured Text Mining, Sentiment analysis. (Ambiguity/Sarcasm)</a:t>
            </a:r>
            <a:endParaRPr sz="1400"/>
          </a:p>
          <a:p>
            <a:pPr indent="0" lvl="0" marL="0" rtl="0" algn="l">
              <a:spcBef>
                <a:spcPts val="1200"/>
              </a:spcBef>
              <a:spcAft>
                <a:spcPts val="0"/>
              </a:spcAft>
              <a:buClr>
                <a:schemeClr val="dk1"/>
              </a:buClr>
              <a:buSzPts val="1100"/>
              <a:buFont typeface="Arial"/>
              <a:buNone/>
            </a:pPr>
            <a:r>
              <a:rPr lang="en" sz="1400"/>
              <a:t>2. </a:t>
            </a:r>
            <a:r>
              <a:rPr b="1" lang="en" sz="1400"/>
              <a:t>Keyword Analysis</a:t>
            </a:r>
            <a:r>
              <a:rPr lang="en" sz="1400"/>
              <a:t> like "sad," "lonely," "depressed," "anxious" related to depression, anxiety, or other mental health issues are identified.</a:t>
            </a:r>
            <a:endParaRPr sz="1400"/>
          </a:p>
          <a:p>
            <a:pPr indent="0" lvl="0" marL="0" rtl="0" algn="l">
              <a:spcBef>
                <a:spcPts val="1200"/>
              </a:spcBef>
              <a:spcAft>
                <a:spcPts val="0"/>
              </a:spcAft>
              <a:buClr>
                <a:schemeClr val="dk1"/>
              </a:buClr>
              <a:buSzPts val="1100"/>
              <a:buFont typeface="Arial"/>
              <a:buNone/>
            </a:pPr>
            <a:r>
              <a:rPr lang="en" sz="1400"/>
              <a:t>3. </a:t>
            </a:r>
            <a:r>
              <a:rPr b="1" lang="en" sz="1400"/>
              <a:t>Semantic Analysis</a:t>
            </a:r>
            <a:r>
              <a:rPr lang="en" sz="1400"/>
              <a:t>: Examines the meaning and context of words and phrases to understand the underlying emotions to detect subtleties.</a:t>
            </a:r>
            <a:endParaRPr sz="1400"/>
          </a:p>
          <a:p>
            <a:pPr indent="0" lvl="0" marL="0" rtl="0" algn="l">
              <a:spcBef>
                <a:spcPts val="1200"/>
              </a:spcBef>
              <a:spcAft>
                <a:spcPts val="0"/>
              </a:spcAft>
              <a:buClr>
                <a:schemeClr val="dk1"/>
              </a:buClr>
              <a:buSzPts val="1100"/>
              <a:buFont typeface="Arial"/>
              <a:buNone/>
            </a:pPr>
            <a:r>
              <a:rPr lang="en" sz="1400"/>
              <a:t>4. </a:t>
            </a:r>
            <a:r>
              <a:rPr b="1" lang="en" sz="1400"/>
              <a:t>Topic Modeling</a:t>
            </a:r>
            <a:r>
              <a:rPr lang="en" sz="1400"/>
              <a:t>: Identify common themes or topics discussed in social media conversations.</a:t>
            </a:r>
            <a:endParaRPr sz="1400"/>
          </a:p>
          <a:p>
            <a:pPr indent="0" lvl="0" marL="0" rtl="0" algn="l">
              <a:spcBef>
                <a:spcPts val="1200"/>
              </a:spcBef>
              <a:spcAft>
                <a:spcPts val="0"/>
              </a:spcAft>
              <a:buClr>
                <a:schemeClr val="dk1"/>
              </a:buClr>
              <a:buSzPts val="1100"/>
              <a:buFont typeface="Arial"/>
              <a:buNone/>
            </a:pPr>
            <a:r>
              <a:rPr lang="en" sz="1400"/>
              <a:t>5. </a:t>
            </a:r>
            <a:r>
              <a:rPr b="1" lang="en" sz="1400"/>
              <a:t>Social Network Analysis:</a:t>
            </a:r>
            <a:r>
              <a:rPr lang="en" sz="1400"/>
              <a:t> Analyzing the user's social network connections and interactions can provide insights into their social support system and potential sources of stress. Eg. </a:t>
            </a:r>
            <a:r>
              <a:rPr i="1" lang="en" sz="1400"/>
              <a:t>Ghosting </a:t>
            </a:r>
            <a:r>
              <a:rPr lang="en" sz="1400"/>
              <a:t>or </a:t>
            </a:r>
            <a:r>
              <a:rPr i="1" lang="en" sz="1400"/>
              <a:t>Isolation</a:t>
            </a:r>
            <a:r>
              <a:rPr lang="en" sz="1400"/>
              <a:t>, etc.</a:t>
            </a:r>
            <a:endParaRPr sz="1400"/>
          </a:p>
          <a:p>
            <a:pPr indent="0" lvl="0" marL="0" rtl="0" algn="l">
              <a:spcBef>
                <a:spcPts val="1200"/>
              </a:spcBef>
              <a:spcAft>
                <a:spcPts val="0"/>
              </a:spcAft>
              <a:buClr>
                <a:schemeClr val="dk1"/>
              </a:buClr>
              <a:buSzPts val="1100"/>
              <a:buFont typeface="Arial"/>
              <a:buNone/>
            </a:pPr>
            <a:r>
              <a:rPr lang="en" sz="1400"/>
              <a:t>6. </a:t>
            </a:r>
            <a:r>
              <a:rPr b="1" lang="en" sz="1400"/>
              <a:t>ML </a:t>
            </a:r>
            <a:r>
              <a:rPr lang="en" sz="1400"/>
              <a:t>Algorithms:  Notice unusual behavior of the user.</a:t>
            </a:r>
            <a:endParaRPr sz="1400"/>
          </a:p>
          <a:p>
            <a:pPr indent="0" lvl="0" marL="0" rtl="0" algn="l">
              <a:spcBef>
                <a:spcPts val="1200"/>
              </a:spcBef>
              <a:spcAft>
                <a:spcPts val="0"/>
              </a:spcAft>
              <a:buClr>
                <a:schemeClr val="dk1"/>
              </a:buClr>
              <a:buSzPts val="1100"/>
              <a:buFont typeface="Arial"/>
              <a:buNone/>
            </a:pPr>
            <a:r>
              <a:rPr lang="en" sz="1400"/>
              <a:t>7. </a:t>
            </a:r>
            <a:r>
              <a:rPr b="1" lang="en" sz="1400"/>
              <a:t>Time Series Analysis:</a:t>
            </a:r>
            <a:r>
              <a:rPr lang="en" sz="1400"/>
              <a:t> Tracking changes in language usage, sentiment, or social interactions over time can reveal patterns indicative of mental health deterioration or improvement.   - Longitudinal analysis provides a better understanding of the user's </a:t>
            </a:r>
            <a:r>
              <a:rPr i="1" lang="en" sz="1400"/>
              <a:t>mental health trajectory.</a:t>
            </a:r>
            <a:endParaRPr i="1" sz="1400"/>
          </a:p>
          <a:p>
            <a:pPr indent="0" lvl="0" marL="0" rtl="0" algn="l">
              <a:spcBef>
                <a:spcPts val="1200"/>
              </a:spcBef>
              <a:spcAft>
                <a:spcPts val="0"/>
              </a:spcAft>
              <a:buClr>
                <a:schemeClr val="dk1"/>
              </a:buClr>
              <a:buSzPts val="1100"/>
              <a:buFont typeface="Arial"/>
              <a:buNone/>
            </a:pPr>
            <a:r>
              <a:t/>
            </a:r>
            <a:endParaRPr sz="1400"/>
          </a:p>
          <a:p>
            <a:pPr indent="0" lvl="0" marL="0" rtl="0" algn="l">
              <a:spcBef>
                <a:spcPts val="1200"/>
              </a:spcBef>
              <a:spcAft>
                <a:spcPts val="1200"/>
              </a:spcAft>
              <a:buNone/>
            </a:pPr>
            <a:r>
              <a:t/>
            </a:r>
            <a:endParaRPr sz="1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7"/>
          <p:cNvSpPr txBox="1"/>
          <p:nvPr>
            <p:ph type="title"/>
          </p:nvPr>
        </p:nvSpPr>
        <p:spPr>
          <a:xfrm>
            <a:off x="31170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Walking through the Algorithm for an Example Tweet:</a:t>
            </a:r>
            <a:endParaRPr b="1"/>
          </a:p>
        </p:txBody>
      </p:sp>
      <p:sp>
        <p:nvSpPr>
          <p:cNvPr id="273" name="Google Shape;273;p27"/>
          <p:cNvSpPr txBox="1"/>
          <p:nvPr/>
        </p:nvSpPr>
        <p:spPr>
          <a:xfrm>
            <a:off x="0" y="572700"/>
            <a:ext cx="8832300" cy="5227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b="1" lang="en" sz="2400">
                <a:solidFill>
                  <a:schemeClr val="dk2"/>
                </a:solidFill>
              </a:rPr>
              <a:t>1. Input Tweet:</a:t>
            </a:r>
            <a:r>
              <a:rPr lang="en" sz="2400">
                <a:solidFill>
                  <a:schemeClr val="dk2"/>
                </a:solidFill>
              </a:rPr>
              <a:t> "Nice Hidden Talent ♡, Keep it Hidden!!!"</a:t>
            </a:r>
            <a:endParaRPr sz="2400">
              <a:solidFill>
                <a:schemeClr val="dk2"/>
              </a:solidFill>
            </a:endParaRPr>
          </a:p>
          <a:p>
            <a:pPr indent="0" lvl="0" marL="0" rtl="0" algn="just">
              <a:spcBef>
                <a:spcPts val="0"/>
              </a:spcBef>
              <a:spcAft>
                <a:spcPts val="0"/>
              </a:spcAft>
              <a:buClr>
                <a:schemeClr val="dk1"/>
              </a:buClr>
              <a:buSzPts val="1100"/>
              <a:buFont typeface="Arial"/>
              <a:buNone/>
            </a:pPr>
            <a:r>
              <a:rPr b="1" lang="en" sz="2400">
                <a:solidFill>
                  <a:schemeClr val="dk2"/>
                </a:solidFill>
              </a:rPr>
              <a:t>2. Text Preprocessing:</a:t>
            </a:r>
            <a:endParaRPr b="1" sz="2400">
              <a:solidFill>
                <a:schemeClr val="dk2"/>
              </a:solidFill>
            </a:endParaRPr>
          </a:p>
          <a:p>
            <a:pPr indent="0" lvl="0" marL="0" rtl="0" algn="just">
              <a:spcBef>
                <a:spcPts val="0"/>
              </a:spcBef>
              <a:spcAft>
                <a:spcPts val="0"/>
              </a:spcAft>
              <a:buClr>
                <a:schemeClr val="dk1"/>
              </a:buClr>
              <a:buSzPts val="1100"/>
              <a:buFont typeface="Arial"/>
              <a:buNone/>
            </a:pPr>
            <a:r>
              <a:rPr lang="en" sz="2400">
                <a:solidFill>
                  <a:schemeClr val="dk2"/>
                </a:solidFill>
              </a:rPr>
              <a:t>   - </a:t>
            </a:r>
            <a:r>
              <a:rPr lang="en" sz="2400" u="sng">
                <a:solidFill>
                  <a:schemeClr val="dk2"/>
                </a:solidFill>
              </a:rPr>
              <a:t>Tokenization</a:t>
            </a:r>
            <a:r>
              <a:rPr lang="en" sz="2400">
                <a:solidFill>
                  <a:schemeClr val="dk2"/>
                </a:solidFill>
              </a:rPr>
              <a:t>: ["Nice", "Hidden", "Talent", "♡", ",", "Keep", "it", "Hidden", "!!!"]</a:t>
            </a:r>
            <a:endParaRPr sz="2400">
              <a:solidFill>
                <a:schemeClr val="dk2"/>
              </a:solidFill>
            </a:endParaRPr>
          </a:p>
          <a:p>
            <a:pPr indent="0" lvl="0" marL="0" rtl="0" algn="just">
              <a:spcBef>
                <a:spcPts val="0"/>
              </a:spcBef>
              <a:spcAft>
                <a:spcPts val="0"/>
              </a:spcAft>
              <a:buClr>
                <a:schemeClr val="dk1"/>
              </a:buClr>
              <a:buSzPts val="1100"/>
              <a:buFont typeface="Arial"/>
              <a:buNone/>
            </a:pPr>
            <a:r>
              <a:rPr lang="en" sz="2400">
                <a:solidFill>
                  <a:schemeClr val="dk2"/>
                </a:solidFill>
              </a:rPr>
              <a:t>   - </a:t>
            </a:r>
            <a:r>
              <a:rPr lang="en" sz="2400" u="sng">
                <a:solidFill>
                  <a:schemeClr val="dk2"/>
                </a:solidFill>
              </a:rPr>
              <a:t>Lowercasing</a:t>
            </a:r>
            <a:r>
              <a:rPr lang="en" sz="2400">
                <a:solidFill>
                  <a:schemeClr val="dk2"/>
                </a:solidFill>
              </a:rPr>
              <a:t>: ["nice", "hidden", "talent", "♡", ",", "keep", "it", "hidden", "!!!"]</a:t>
            </a:r>
            <a:endParaRPr sz="2400">
              <a:solidFill>
                <a:schemeClr val="dk2"/>
              </a:solidFill>
            </a:endParaRPr>
          </a:p>
          <a:p>
            <a:pPr indent="0" lvl="0" marL="0" rtl="0" algn="just">
              <a:spcBef>
                <a:spcPts val="0"/>
              </a:spcBef>
              <a:spcAft>
                <a:spcPts val="0"/>
              </a:spcAft>
              <a:buClr>
                <a:schemeClr val="dk1"/>
              </a:buClr>
              <a:buSzPts val="1100"/>
              <a:buFont typeface="Arial"/>
              <a:buNone/>
            </a:pPr>
            <a:r>
              <a:rPr lang="en" sz="2400">
                <a:solidFill>
                  <a:schemeClr val="dk2"/>
                </a:solidFill>
              </a:rPr>
              <a:t>   - </a:t>
            </a:r>
            <a:r>
              <a:rPr lang="en" sz="2400" u="sng">
                <a:solidFill>
                  <a:schemeClr val="dk2"/>
                </a:solidFill>
              </a:rPr>
              <a:t>Removing Stopwords</a:t>
            </a:r>
            <a:r>
              <a:rPr lang="en" sz="2400">
                <a:solidFill>
                  <a:schemeClr val="dk2"/>
                </a:solidFill>
              </a:rPr>
              <a:t>: ["nice", "hidden", "talent", ",", "keep", "hidden"]</a:t>
            </a:r>
            <a:endParaRPr sz="2400">
              <a:solidFill>
                <a:schemeClr val="dk2"/>
              </a:solidFill>
            </a:endParaRPr>
          </a:p>
          <a:p>
            <a:pPr indent="0" lvl="0" marL="0" rtl="0" algn="just">
              <a:spcBef>
                <a:spcPts val="0"/>
              </a:spcBef>
              <a:spcAft>
                <a:spcPts val="0"/>
              </a:spcAft>
              <a:buClr>
                <a:schemeClr val="dk1"/>
              </a:buClr>
              <a:buSzPts val="1100"/>
              <a:buFont typeface="Arial"/>
              <a:buNone/>
            </a:pPr>
            <a:r>
              <a:rPr b="1" lang="en" sz="2400">
                <a:solidFill>
                  <a:schemeClr val="dk2"/>
                </a:solidFill>
              </a:rPr>
              <a:t>3. Feature Extraction:</a:t>
            </a:r>
            <a:endParaRPr b="1" sz="2400">
              <a:solidFill>
                <a:schemeClr val="dk2"/>
              </a:solidFill>
            </a:endParaRPr>
          </a:p>
          <a:p>
            <a:pPr indent="0" lvl="0" marL="0" rtl="0" algn="just">
              <a:spcBef>
                <a:spcPts val="0"/>
              </a:spcBef>
              <a:spcAft>
                <a:spcPts val="0"/>
              </a:spcAft>
              <a:buClr>
                <a:schemeClr val="dk1"/>
              </a:buClr>
              <a:buSzPts val="1100"/>
              <a:buFont typeface="Arial"/>
              <a:buNone/>
            </a:pPr>
            <a:r>
              <a:rPr lang="en" sz="2400">
                <a:solidFill>
                  <a:schemeClr val="dk2"/>
                </a:solidFill>
              </a:rPr>
              <a:t>   - </a:t>
            </a:r>
            <a:r>
              <a:rPr lang="en" sz="2400" u="sng">
                <a:solidFill>
                  <a:schemeClr val="dk2"/>
                </a:solidFill>
              </a:rPr>
              <a:t>Word Embeddings</a:t>
            </a:r>
            <a:r>
              <a:rPr lang="en" sz="2400">
                <a:solidFill>
                  <a:schemeClr val="dk2"/>
                </a:solidFill>
              </a:rPr>
              <a:t>: Convert each token into a dense vector representation using pre-trained word embeddings (e.g., Word2Vec, GloVe), </a:t>
            </a:r>
            <a:r>
              <a:rPr lang="en" sz="2400" u="sng">
                <a:solidFill>
                  <a:schemeClr val="dk2"/>
                </a:solidFill>
              </a:rPr>
              <a:t>Feature Selection</a:t>
            </a:r>
            <a:r>
              <a:rPr lang="en" sz="2400">
                <a:solidFill>
                  <a:schemeClr val="dk2"/>
                </a:solidFill>
              </a:rPr>
              <a:t>: ["nice", "talent", "hidden"]</a:t>
            </a:r>
            <a:endParaRPr sz="2400">
              <a:solidFill>
                <a:schemeClr val="dk2"/>
              </a:solidFill>
            </a:endParaRPr>
          </a:p>
          <a:p>
            <a:pPr indent="0" lvl="0" marL="0" rtl="0" algn="just">
              <a:spcBef>
                <a:spcPts val="0"/>
              </a:spcBef>
              <a:spcAft>
                <a:spcPts val="0"/>
              </a:spcAft>
              <a:buClr>
                <a:schemeClr val="dk1"/>
              </a:buClr>
              <a:buSzPts val="1100"/>
              <a:buFont typeface="Arial"/>
              <a:buNone/>
            </a:pPr>
            <a:r>
              <a:t/>
            </a:r>
            <a:endParaRPr sz="2400">
              <a:solidFill>
                <a:schemeClr val="dk2"/>
              </a:solidFill>
            </a:endParaRPr>
          </a:p>
          <a:p>
            <a:pPr indent="0" lvl="0" marL="0" rtl="0" algn="just">
              <a:spcBef>
                <a:spcPts val="0"/>
              </a:spcBef>
              <a:spcAft>
                <a:spcPts val="0"/>
              </a:spcAft>
              <a:buClr>
                <a:schemeClr val="dk1"/>
              </a:buClr>
              <a:buSzPts val="1100"/>
              <a:buFont typeface="Arial"/>
              <a:buNone/>
            </a:pPr>
            <a:r>
              <a:t/>
            </a:r>
            <a:endParaRPr sz="2400">
              <a:solidFill>
                <a:schemeClr val="dk2"/>
              </a:solidFill>
            </a:endParaRPr>
          </a:p>
          <a:p>
            <a:pPr indent="0" lvl="0" marL="0" rtl="0" algn="just">
              <a:spcBef>
                <a:spcPts val="0"/>
              </a:spcBef>
              <a:spcAft>
                <a:spcPts val="0"/>
              </a:spcAft>
              <a:buClr>
                <a:schemeClr val="dk1"/>
              </a:buClr>
              <a:buSzPts val="1100"/>
              <a:buFont typeface="Arial"/>
              <a:buNone/>
            </a:pPr>
            <a:r>
              <a:t/>
            </a:r>
            <a:endParaRPr sz="2400">
              <a:solidFill>
                <a:schemeClr val="dk2"/>
              </a:solidFill>
            </a:endParaRPr>
          </a:p>
          <a:p>
            <a:pPr indent="0" lvl="0" marL="0" rtl="0" algn="just">
              <a:spcBef>
                <a:spcPts val="0"/>
              </a:spcBef>
              <a:spcAft>
                <a:spcPts val="0"/>
              </a:spcAft>
              <a:buNone/>
            </a:pPr>
            <a:r>
              <a:t/>
            </a:r>
            <a:endParaRPr sz="2400">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8"/>
          <p:cNvSpPr txBox="1"/>
          <p:nvPr>
            <p:ph idx="1" type="body"/>
          </p:nvPr>
        </p:nvSpPr>
        <p:spPr>
          <a:xfrm>
            <a:off x="128575" y="90925"/>
            <a:ext cx="8703600" cy="50526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dk1"/>
              </a:buClr>
              <a:buSzPts val="1100"/>
              <a:buFont typeface="Arial"/>
              <a:buNone/>
            </a:pPr>
            <a:r>
              <a:rPr lang="en" sz="2400"/>
              <a:t>4. </a:t>
            </a:r>
            <a:r>
              <a:rPr b="1" lang="en" sz="2400"/>
              <a:t>Machine Learning Classification:</a:t>
            </a:r>
            <a:endParaRPr b="1" sz="2400"/>
          </a:p>
          <a:p>
            <a:pPr indent="0" lvl="0" marL="0" rtl="0" algn="just">
              <a:lnSpc>
                <a:spcPct val="100000"/>
              </a:lnSpc>
              <a:spcBef>
                <a:spcPts val="0"/>
              </a:spcBef>
              <a:spcAft>
                <a:spcPts val="0"/>
              </a:spcAft>
              <a:buClr>
                <a:schemeClr val="dk1"/>
              </a:buClr>
              <a:buSzPts val="1100"/>
              <a:buFont typeface="Arial"/>
              <a:buNone/>
            </a:pPr>
            <a:r>
              <a:rPr lang="en" sz="2400"/>
              <a:t>   - </a:t>
            </a:r>
            <a:r>
              <a:rPr lang="en" sz="2400" u="sng"/>
              <a:t>Train Classifier</a:t>
            </a:r>
            <a:r>
              <a:rPr lang="en" sz="2400"/>
              <a:t>:  Use a machine learning classifier (e.g., Support Vector Machine, Naive Bayes) trained on labeled data to classify the tweet into sentiment categories (e.g., positive, negative, neutral).</a:t>
            </a:r>
            <a:endParaRPr sz="2400"/>
          </a:p>
          <a:p>
            <a:pPr indent="0" lvl="0" marL="0" rtl="0" algn="just">
              <a:lnSpc>
                <a:spcPct val="100000"/>
              </a:lnSpc>
              <a:spcBef>
                <a:spcPts val="0"/>
              </a:spcBef>
              <a:spcAft>
                <a:spcPts val="0"/>
              </a:spcAft>
              <a:buClr>
                <a:schemeClr val="dk1"/>
              </a:buClr>
              <a:buSzPts val="1100"/>
              <a:buFont typeface="Arial"/>
              <a:buNone/>
            </a:pPr>
            <a:r>
              <a:rPr lang="en" sz="2400"/>
              <a:t>   -</a:t>
            </a:r>
            <a:r>
              <a:rPr lang="en" sz="2400" u="sng"/>
              <a:t> Input Features</a:t>
            </a:r>
            <a:r>
              <a:rPr lang="en" sz="2400"/>
              <a:t>: ["nice", "hidden", "talent", "keep", "hidden"]</a:t>
            </a:r>
            <a:endParaRPr sz="2400"/>
          </a:p>
          <a:p>
            <a:pPr indent="0" lvl="0" marL="0" rtl="0" algn="just">
              <a:lnSpc>
                <a:spcPct val="100000"/>
              </a:lnSpc>
              <a:spcBef>
                <a:spcPts val="0"/>
              </a:spcBef>
              <a:spcAft>
                <a:spcPts val="0"/>
              </a:spcAft>
              <a:buClr>
                <a:schemeClr val="dk1"/>
              </a:buClr>
              <a:buSzPts val="1100"/>
              <a:buFont typeface="Arial"/>
              <a:buNone/>
            </a:pPr>
            <a:r>
              <a:rPr lang="en" sz="2400"/>
              <a:t>   - Predict Sentiment.</a:t>
            </a:r>
            <a:endParaRPr sz="2400"/>
          </a:p>
          <a:p>
            <a:pPr indent="0" lvl="0" marL="0" rtl="0" algn="just">
              <a:lnSpc>
                <a:spcPct val="100000"/>
              </a:lnSpc>
              <a:spcBef>
                <a:spcPts val="0"/>
              </a:spcBef>
              <a:spcAft>
                <a:spcPts val="0"/>
              </a:spcAft>
              <a:buClr>
                <a:schemeClr val="dk1"/>
              </a:buClr>
              <a:buSzPts val="1100"/>
              <a:buFont typeface="Arial"/>
              <a:buNone/>
            </a:pPr>
            <a:r>
              <a:t/>
            </a:r>
            <a:endParaRPr sz="2400"/>
          </a:p>
          <a:p>
            <a:pPr indent="0" lvl="0" marL="0" rtl="0" algn="just">
              <a:lnSpc>
                <a:spcPct val="100000"/>
              </a:lnSpc>
              <a:spcBef>
                <a:spcPts val="0"/>
              </a:spcBef>
              <a:spcAft>
                <a:spcPts val="0"/>
              </a:spcAft>
              <a:buClr>
                <a:schemeClr val="dk1"/>
              </a:buClr>
              <a:buSzPts val="1100"/>
              <a:buFont typeface="Arial"/>
              <a:buNone/>
            </a:pPr>
            <a:r>
              <a:rPr lang="en" sz="2400"/>
              <a:t>5. </a:t>
            </a:r>
            <a:r>
              <a:rPr b="1" lang="en" sz="2400"/>
              <a:t>Output Sentiment Analysis Result:</a:t>
            </a:r>
            <a:endParaRPr b="1" sz="2400"/>
          </a:p>
          <a:p>
            <a:pPr indent="0" lvl="0" marL="0" rtl="0" algn="just">
              <a:lnSpc>
                <a:spcPct val="100000"/>
              </a:lnSpc>
              <a:spcBef>
                <a:spcPts val="0"/>
              </a:spcBef>
              <a:spcAft>
                <a:spcPts val="0"/>
              </a:spcAft>
              <a:buClr>
                <a:schemeClr val="dk1"/>
              </a:buClr>
              <a:buSzPts val="1100"/>
              <a:buFont typeface="Arial"/>
              <a:buNone/>
            </a:pPr>
            <a:r>
              <a:rPr lang="en" sz="2400"/>
              <a:t>   -</a:t>
            </a:r>
            <a:r>
              <a:rPr lang="en" sz="2400" u="sng"/>
              <a:t> Display Sentiment</a:t>
            </a:r>
            <a:r>
              <a:rPr lang="en" sz="2400"/>
              <a:t>: Output the predicted sentiment label (e.g., positive) along with the confidence score or probability assigned by the classifier. Here, it is a negative comment, which has a sarcastic tone.</a:t>
            </a:r>
            <a:endParaRPr sz="2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9"/>
          <p:cNvSpPr txBox="1"/>
          <p:nvPr>
            <p:ph type="title"/>
          </p:nvPr>
        </p:nvSpPr>
        <p:spPr>
          <a:xfrm>
            <a:off x="664475" y="0"/>
            <a:ext cx="8520600" cy="888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Analyzing a random person's social media activity to identify signs of mental distress for Alex:</a:t>
            </a:r>
            <a:endParaRPr b="1"/>
          </a:p>
        </p:txBody>
      </p:sp>
      <p:sp>
        <p:nvSpPr>
          <p:cNvPr id="284" name="Google Shape;284;p29"/>
          <p:cNvSpPr txBox="1"/>
          <p:nvPr/>
        </p:nvSpPr>
        <p:spPr>
          <a:xfrm>
            <a:off x="75650" y="959000"/>
            <a:ext cx="8872500" cy="4055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b="1" lang="en" sz="1800">
                <a:solidFill>
                  <a:schemeClr val="dk2"/>
                </a:solidFill>
              </a:rPr>
              <a:t>1. Web Scraping:</a:t>
            </a:r>
            <a:endParaRPr b="1" sz="1800">
              <a:solidFill>
                <a:schemeClr val="dk2"/>
              </a:solidFill>
            </a:endParaRPr>
          </a:p>
          <a:p>
            <a:pPr indent="0" lvl="0" marL="0" rtl="0" algn="just">
              <a:spcBef>
                <a:spcPts val="0"/>
              </a:spcBef>
              <a:spcAft>
                <a:spcPts val="0"/>
              </a:spcAft>
              <a:buClr>
                <a:schemeClr val="dk1"/>
              </a:buClr>
              <a:buSzPts val="1100"/>
              <a:buFont typeface="Arial"/>
              <a:buNone/>
            </a:pPr>
            <a:r>
              <a:rPr lang="en" sz="1800">
                <a:solidFill>
                  <a:schemeClr val="dk2"/>
                </a:solidFill>
              </a:rPr>
              <a:t>   - Use web scraping tools to gather data from Alex's public social media profiles, such as Facebook, Twitter, and Instagram.</a:t>
            </a:r>
            <a:endParaRPr sz="1800">
              <a:solidFill>
                <a:schemeClr val="dk2"/>
              </a:solidFill>
            </a:endParaRPr>
          </a:p>
          <a:p>
            <a:pPr indent="0" lvl="0" marL="0" rtl="0" algn="just">
              <a:spcBef>
                <a:spcPts val="0"/>
              </a:spcBef>
              <a:spcAft>
                <a:spcPts val="0"/>
              </a:spcAft>
              <a:buClr>
                <a:schemeClr val="dk1"/>
              </a:buClr>
              <a:buSzPts val="1100"/>
              <a:buFont typeface="Arial"/>
              <a:buNone/>
            </a:pPr>
            <a:r>
              <a:rPr lang="en" sz="1800">
                <a:solidFill>
                  <a:schemeClr val="dk2"/>
                </a:solidFill>
              </a:rPr>
              <a:t>   - Collect information including posts, comments, likes, and interactions over a specified period.</a:t>
            </a:r>
            <a:endParaRPr sz="1800">
              <a:solidFill>
                <a:schemeClr val="dk2"/>
              </a:solidFill>
            </a:endParaRPr>
          </a:p>
          <a:p>
            <a:pPr indent="0" lvl="0" marL="0" rtl="0" algn="just">
              <a:spcBef>
                <a:spcPts val="0"/>
              </a:spcBef>
              <a:spcAft>
                <a:spcPts val="0"/>
              </a:spcAft>
              <a:buClr>
                <a:schemeClr val="dk1"/>
              </a:buClr>
              <a:buSzPts val="1100"/>
              <a:buFont typeface="Arial"/>
              <a:buNone/>
            </a:pPr>
            <a:r>
              <a:t/>
            </a:r>
            <a:endParaRPr sz="1800">
              <a:solidFill>
                <a:schemeClr val="dk2"/>
              </a:solidFill>
            </a:endParaRPr>
          </a:p>
          <a:p>
            <a:pPr indent="0" lvl="0" marL="0" rtl="0" algn="just">
              <a:spcBef>
                <a:spcPts val="0"/>
              </a:spcBef>
              <a:spcAft>
                <a:spcPts val="0"/>
              </a:spcAft>
              <a:buClr>
                <a:schemeClr val="dk1"/>
              </a:buClr>
              <a:buSzPts val="1100"/>
              <a:buFont typeface="Arial"/>
              <a:buNone/>
            </a:pPr>
            <a:r>
              <a:rPr b="1" lang="en" sz="1800">
                <a:solidFill>
                  <a:schemeClr val="dk2"/>
                </a:solidFill>
              </a:rPr>
              <a:t>2. Text Analysis:</a:t>
            </a:r>
            <a:endParaRPr b="1" sz="1800">
              <a:solidFill>
                <a:schemeClr val="dk2"/>
              </a:solidFill>
            </a:endParaRPr>
          </a:p>
          <a:p>
            <a:pPr indent="0" lvl="0" marL="0" rtl="0" algn="just">
              <a:spcBef>
                <a:spcPts val="0"/>
              </a:spcBef>
              <a:spcAft>
                <a:spcPts val="0"/>
              </a:spcAft>
              <a:buClr>
                <a:schemeClr val="dk1"/>
              </a:buClr>
              <a:buSzPts val="1100"/>
              <a:buFont typeface="Arial"/>
              <a:buNone/>
            </a:pPr>
            <a:r>
              <a:rPr lang="en" sz="1800">
                <a:solidFill>
                  <a:schemeClr val="dk2"/>
                </a:solidFill>
              </a:rPr>
              <a:t>   - Analyze the content of Alex's posts and comments using natural language processing (</a:t>
            </a:r>
            <a:r>
              <a:rPr b="1" lang="en" sz="1800">
                <a:solidFill>
                  <a:schemeClr val="dk2"/>
                </a:solidFill>
              </a:rPr>
              <a:t>NLP</a:t>
            </a:r>
            <a:r>
              <a:rPr lang="en" sz="1800">
                <a:solidFill>
                  <a:schemeClr val="dk2"/>
                </a:solidFill>
              </a:rPr>
              <a:t>) techniques.</a:t>
            </a:r>
            <a:endParaRPr sz="1800">
              <a:solidFill>
                <a:schemeClr val="dk2"/>
              </a:solidFill>
            </a:endParaRPr>
          </a:p>
          <a:p>
            <a:pPr indent="0" lvl="0" marL="0" rtl="0" algn="just">
              <a:spcBef>
                <a:spcPts val="0"/>
              </a:spcBef>
              <a:spcAft>
                <a:spcPts val="0"/>
              </a:spcAft>
              <a:buClr>
                <a:schemeClr val="dk1"/>
              </a:buClr>
              <a:buSzPts val="1100"/>
              <a:buFont typeface="Arial"/>
              <a:buNone/>
            </a:pPr>
            <a:r>
              <a:rPr lang="en" sz="1800">
                <a:solidFill>
                  <a:schemeClr val="dk2"/>
                </a:solidFill>
              </a:rPr>
              <a:t>   - Look for linguistic patterns that may indicate mental distress, such as:</a:t>
            </a:r>
            <a:endParaRPr sz="1800">
              <a:solidFill>
                <a:schemeClr val="dk2"/>
              </a:solidFill>
            </a:endParaRPr>
          </a:p>
          <a:p>
            <a:pPr indent="0" lvl="0" marL="0" rtl="0" algn="just">
              <a:spcBef>
                <a:spcPts val="0"/>
              </a:spcBef>
              <a:spcAft>
                <a:spcPts val="0"/>
              </a:spcAft>
              <a:buClr>
                <a:schemeClr val="dk1"/>
              </a:buClr>
              <a:buSzPts val="1100"/>
              <a:buFont typeface="Arial"/>
              <a:buNone/>
            </a:pPr>
            <a:r>
              <a:rPr lang="en" sz="1800">
                <a:solidFill>
                  <a:schemeClr val="dk2"/>
                </a:solidFill>
              </a:rPr>
              <a:t>     - Use of depressive language ("I feel worthless", "I can't go on anymore").</a:t>
            </a:r>
            <a:endParaRPr sz="1800">
              <a:solidFill>
                <a:schemeClr val="dk2"/>
              </a:solidFill>
            </a:endParaRPr>
          </a:p>
          <a:p>
            <a:pPr indent="0" lvl="0" marL="0" rtl="0" algn="just">
              <a:spcBef>
                <a:spcPts val="0"/>
              </a:spcBef>
              <a:spcAft>
                <a:spcPts val="0"/>
              </a:spcAft>
              <a:buClr>
                <a:schemeClr val="dk1"/>
              </a:buClr>
              <a:buSzPts val="1100"/>
              <a:buFont typeface="Arial"/>
              <a:buNone/>
            </a:pPr>
            <a:r>
              <a:rPr lang="en" sz="1800">
                <a:solidFill>
                  <a:schemeClr val="dk2"/>
                </a:solidFill>
              </a:rPr>
              <a:t>     - Expressions of anxiety or stress ("I'm constantly worried", "I can't sleep at night").</a:t>
            </a:r>
            <a:endParaRPr sz="1800">
              <a:solidFill>
                <a:schemeClr val="dk2"/>
              </a:solidFill>
            </a:endParaRPr>
          </a:p>
          <a:p>
            <a:pPr indent="0" lvl="0" marL="0" rtl="0" algn="just">
              <a:spcBef>
                <a:spcPts val="0"/>
              </a:spcBef>
              <a:spcAft>
                <a:spcPts val="0"/>
              </a:spcAft>
              <a:buClr>
                <a:schemeClr val="dk1"/>
              </a:buClr>
              <a:buSzPts val="1100"/>
              <a:buFont typeface="Arial"/>
              <a:buNone/>
            </a:pPr>
            <a:r>
              <a:rPr lang="en" sz="1800">
                <a:solidFill>
                  <a:schemeClr val="dk2"/>
                </a:solidFill>
              </a:rPr>
              <a:t>     - References to self-harm or suicidal ideation ("I want to disappear", "I can't handle this anymore").</a:t>
            </a:r>
            <a:endParaRPr sz="1800">
              <a:solidFill>
                <a:schemeClr val="dk2"/>
              </a:solidFill>
            </a:endParaRPr>
          </a:p>
          <a:p>
            <a:pPr indent="0" lvl="0" marL="0" rtl="0" algn="just">
              <a:spcBef>
                <a:spcPts val="0"/>
              </a:spcBef>
              <a:spcAft>
                <a:spcPts val="0"/>
              </a:spcAft>
              <a:buClr>
                <a:schemeClr val="dk1"/>
              </a:buClr>
              <a:buSzPts val="1100"/>
              <a:buFont typeface="Arial"/>
              <a:buNone/>
            </a:pPr>
            <a:r>
              <a:t/>
            </a:r>
            <a:endParaRPr sz="1800">
              <a:solidFill>
                <a:schemeClr val="dk2"/>
              </a:solidFill>
            </a:endParaRPr>
          </a:p>
          <a:p>
            <a:pPr indent="0" lvl="0" marL="0" rtl="0" algn="just">
              <a:spcBef>
                <a:spcPts val="0"/>
              </a:spcBef>
              <a:spcAft>
                <a:spcPts val="0"/>
              </a:spcAft>
              <a:buNone/>
            </a:pPr>
            <a:r>
              <a:t/>
            </a:r>
            <a:endParaRPr sz="1800">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0"/>
          <p:cNvSpPr txBox="1"/>
          <p:nvPr>
            <p:ph idx="1" type="body"/>
          </p:nvPr>
        </p:nvSpPr>
        <p:spPr>
          <a:xfrm>
            <a:off x="3871075" y="506325"/>
            <a:ext cx="5238900" cy="18618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dk1"/>
              </a:buClr>
              <a:buSzPts val="1100"/>
              <a:buFont typeface="Arial"/>
              <a:buNone/>
            </a:pPr>
            <a:r>
              <a:rPr b="1" lang="en"/>
              <a:t>3. Sentiment Analysis:</a:t>
            </a:r>
            <a:endParaRPr b="1"/>
          </a:p>
          <a:p>
            <a:pPr indent="0" lvl="0" marL="0" rtl="0" algn="just">
              <a:lnSpc>
                <a:spcPct val="100000"/>
              </a:lnSpc>
              <a:spcBef>
                <a:spcPts val="0"/>
              </a:spcBef>
              <a:spcAft>
                <a:spcPts val="0"/>
              </a:spcAft>
              <a:buClr>
                <a:schemeClr val="dk1"/>
              </a:buClr>
              <a:buSzPts val="1100"/>
              <a:buFont typeface="Arial"/>
              <a:buNone/>
            </a:pPr>
            <a:r>
              <a:rPr lang="en"/>
              <a:t>   - Conduct sentiment analysis to evaluate the overall sentiment of Alex's posts.</a:t>
            </a:r>
            <a:endParaRPr/>
          </a:p>
          <a:p>
            <a:pPr indent="0" lvl="0" marL="0" rtl="0" algn="just">
              <a:lnSpc>
                <a:spcPct val="100000"/>
              </a:lnSpc>
              <a:spcBef>
                <a:spcPts val="0"/>
              </a:spcBef>
              <a:spcAft>
                <a:spcPts val="0"/>
              </a:spcAft>
              <a:buClr>
                <a:schemeClr val="dk1"/>
              </a:buClr>
              <a:buSzPts val="1100"/>
              <a:buFont typeface="Arial"/>
              <a:buNone/>
            </a:pPr>
            <a:r>
              <a:rPr lang="en"/>
              <a:t>   - Look for trends indicating a predominance of negative sentiment or a shift towards increasingly negative language over time.</a:t>
            </a:r>
            <a:endParaRPr/>
          </a:p>
          <a:p>
            <a:pPr indent="0" lvl="0" marL="0" rtl="0" algn="l">
              <a:spcBef>
                <a:spcPts val="0"/>
              </a:spcBef>
              <a:spcAft>
                <a:spcPts val="1200"/>
              </a:spcAft>
              <a:buNone/>
            </a:pPr>
            <a:r>
              <a:t/>
            </a:r>
            <a:endParaRPr/>
          </a:p>
        </p:txBody>
      </p:sp>
      <p:pic>
        <p:nvPicPr>
          <p:cNvPr id="290" name="Google Shape;290;p30"/>
          <p:cNvPicPr preferRelativeResize="0"/>
          <p:nvPr/>
        </p:nvPicPr>
        <p:blipFill rotWithShape="1">
          <a:blip r:embed="rId3">
            <a:alphaModFix/>
          </a:blip>
          <a:srcRect b="31082" l="0" r="0" t="0"/>
          <a:stretch/>
        </p:blipFill>
        <p:spPr>
          <a:xfrm>
            <a:off x="0" y="151352"/>
            <a:ext cx="3871075" cy="2571750"/>
          </a:xfrm>
          <a:prstGeom prst="rect">
            <a:avLst/>
          </a:prstGeom>
          <a:noFill/>
          <a:ln>
            <a:noFill/>
          </a:ln>
        </p:spPr>
      </p:pic>
      <p:sp>
        <p:nvSpPr>
          <p:cNvPr id="291" name="Google Shape;291;p30"/>
          <p:cNvSpPr txBox="1"/>
          <p:nvPr/>
        </p:nvSpPr>
        <p:spPr>
          <a:xfrm>
            <a:off x="0" y="2925000"/>
            <a:ext cx="9144000" cy="2218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800">
                <a:solidFill>
                  <a:schemeClr val="dk2"/>
                </a:solidFill>
              </a:rPr>
              <a:t>4. Visualization Tools for Insights:</a:t>
            </a:r>
            <a:endParaRPr b="1" sz="1800">
              <a:solidFill>
                <a:schemeClr val="dk2"/>
              </a:solidFill>
            </a:endParaRPr>
          </a:p>
          <a:p>
            <a:pPr indent="-342900" lvl="0" marL="457200" rtl="0" algn="just">
              <a:spcBef>
                <a:spcPts val="0"/>
              </a:spcBef>
              <a:spcAft>
                <a:spcPts val="0"/>
              </a:spcAft>
              <a:buClr>
                <a:schemeClr val="dk2"/>
              </a:buClr>
              <a:buSzPts val="1800"/>
              <a:buChar char="➢"/>
            </a:pPr>
            <a:r>
              <a:rPr lang="en" sz="1800">
                <a:solidFill>
                  <a:schemeClr val="dk2"/>
                </a:solidFill>
              </a:rPr>
              <a:t>Generate </a:t>
            </a:r>
            <a:r>
              <a:rPr b="1" lang="en" sz="1800">
                <a:solidFill>
                  <a:schemeClr val="dk2"/>
                </a:solidFill>
              </a:rPr>
              <a:t>word clouds</a:t>
            </a:r>
            <a:r>
              <a:rPr lang="en" sz="1800">
                <a:solidFill>
                  <a:schemeClr val="dk2"/>
                </a:solidFill>
              </a:rPr>
              <a:t> to visualize the frequency of specific keywords.</a:t>
            </a:r>
            <a:endParaRPr sz="1800">
              <a:solidFill>
                <a:schemeClr val="dk2"/>
              </a:solidFill>
            </a:endParaRPr>
          </a:p>
          <a:p>
            <a:pPr indent="-342900" lvl="0" marL="457200" rtl="0" algn="just">
              <a:spcBef>
                <a:spcPts val="0"/>
              </a:spcBef>
              <a:spcAft>
                <a:spcPts val="0"/>
              </a:spcAft>
              <a:buClr>
                <a:schemeClr val="dk2"/>
              </a:buClr>
              <a:buSzPts val="1800"/>
              <a:buChar char="➢"/>
            </a:pPr>
            <a:r>
              <a:rPr lang="en" sz="1800">
                <a:solidFill>
                  <a:schemeClr val="dk2"/>
                </a:solidFill>
              </a:rPr>
              <a:t>Create </a:t>
            </a:r>
            <a:r>
              <a:rPr b="1" lang="en" sz="1800">
                <a:solidFill>
                  <a:schemeClr val="dk2"/>
                </a:solidFill>
              </a:rPr>
              <a:t>sentiment trend graphs </a:t>
            </a:r>
            <a:r>
              <a:rPr lang="en" sz="1800">
                <a:solidFill>
                  <a:schemeClr val="dk2"/>
                </a:solidFill>
              </a:rPr>
              <a:t>to visualize changes in sentiment over time, highlighting periods of increased negativity or distress.</a:t>
            </a:r>
            <a:endParaRPr sz="1800">
              <a:solidFill>
                <a:schemeClr val="dk2"/>
              </a:solidFill>
            </a:endParaRPr>
          </a:p>
          <a:p>
            <a:pPr indent="-342900" lvl="0" marL="457200" rtl="0" algn="just">
              <a:spcBef>
                <a:spcPts val="0"/>
              </a:spcBef>
              <a:spcAft>
                <a:spcPts val="0"/>
              </a:spcAft>
              <a:buClr>
                <a:schemeClr val="dk2"/>
              </a:buClr>
              <a:buSzPts val="1800"/>
              <a:buChar char="➢"/>
            </a:pPr>
            <a:r>
              <a:rPr lang="en" sz="1800">
                <a:solidFill>
                  <a:schemeClr val="dk2"/>
                </a:solidFill>
              </a:rPr>
              <a:t>Use </a:t>
            </a:r>
            <a:r>
              <a:rPr b="1" lang="en" sz="1800">
                <a:solidFill>
                  <a:schemeClr val="dk2"/>
                </a:solidFill>
              </a:rPr>
              <a:t>network visualization tools</a:t>
            </a:r>
            <a:r>
              <a:rPr lang="en" sz="1800">
                <a:solidFill>
                  <a:schemeClr val="dk2"/>
                </a:solidFill>
              </a:rPr>
              <a:t> to map Alex's social connections and identify key relationships or sources of support.</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1"/>
          <p:cNvSpPr txBox="1"/>
          <p:nvPr>
            <p:ph idx="1" type="body"/>
          </p:nvPr>
        </p:nvSpPr>
        <p:spPr>
          <a:xfrm>
            <a:off x="202500" y="129425"/>
            <a:ext cx="8739000" cy="45678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dk1"/>
              </a:buClr>
              <a:buSzPts val="1100"/>
              <a:buFont typeface="Arial"/>
              <a:buNone/>
            </a:pPr>
            <a:r>
              <a:t/>
            </a:r>
            <a:endParaRPr/>
          </a:p>
          <a:p>
            <a:pPr indent="0" lvl="0" marL="0" rtl="0" algn="just">
              <a:lnSpc>
                <a:spcPct val="100000"/>
              </a:lnSpc>
              <a:spcBef>
                <a:spcPts val="0"/>
              </a:spcBef>
              <a:spcAft>
                <a:spcPts val="0"/>
              </a:spcAft>
              <a:buClr>
                <a:schemeClr val="dk1"/>
              </a:buClr>
              <a:buSzPts val="1100"/>
              <a:buFont typeface="Arial"/>
              <a:buNone/>
            </a:pPr>
            <a:r>
              <a:rPr b="1" lang="en"/>
              <a:t>5. Comparison and Benchmarking:</a:t>
            </a:r>
            <a:endParaRPr b="1"/>
          </a:p>
          <a:p>
            <a:pPr indent="0" lvl="0" marL="0" rtl="0" algn="just">
              <a:lnSpc>
                <a:spcPct val="100000"/>
              </a:lnSpc>
              <a:spcBef>
                <a:spcPts val="0"/>
              </a:spcBef>
              <a:spcAft>
                <a:spcPts val="0"/>
              </a:spcAft>
              <a:buClr>
                <a:schemeClr val="dk1"/>
              </a:buClr>
              <a:buSzPts val="1100"/>
              <a:buFont typeface="Arial"/>
              <a:buNone/>
            </a:pPr>
            <a:r>
              <a:rPr lang="en"/>
              <a:t>  - Compare Alex's social media activity and sentiment trends to established benchmarks or </a:t>
            </a:r>
            <a:r>
              <a:rPr b="1" lang="en"/>
              <a:t>norms for mental well-being.</a:t>
            </a:r>
            <a:endParaRPr b="1"/>
          </a:p>
          <a:p>
            <a:pPr indent="0" lvl="0" marL="0" rtl="0" algn="just">
              <a:lnSpc>
                <a:spcPct val="100000"/>
              </a:lnSpc>
              <a:spcBef>
                <a:spcPts val="0"/>
              </a:spcBef>
              <a:spcAft>
                <a:spcPts val="0"/>
              </a:spcAft>
              <a:buClr>
                <a:schemeClr val="dk1"/>
              </a:buClr>
              <a:buSzPts val="1100"/>
              <a:buFont typeface="Arial"/>
              <a:buNone/>
            </a:pPr>
            <a:r>
              <a:rPr lang="en"/>
              <a:t>   - Look for </a:t>
            </a:r>
            <a:r>
              <a:rPr b="1" lang="en"/>
              <a:t>deviations </a:t>
            </a:r>
            <a:r>
              <a:rPr lang="en"/>
              <a:t>or patterns that indicate a departure from expected norms and may suggest underlying mental health issues.</a:t>
            </a:r>
            <a:endParaRPr/>
          </a:p>
          <a:p>
            <a:pPr indent="0" lvl="0" marL="0" rtl="0" algn="just">
              <a:lnSpc>
                <a:spcPct val="100000"/>
              </a:lnSpc>
              <a:spcBef>
                <a:spcPts val="0"/>
              </a:spcBef>
              <a:spcAft>
                <a:spcPts val="0"/>
              </a:spcAft>
              <a:buClr>
                <a:schemeClr val="dk1"/>
              </a:buClr>
              <a:buSzPts val="1100"/>
              <a:buFont typeface="Arial"/>
              <a:buNone/>
            </a:pPr>
            <a:r>
              <a:rPr lang="en"/>
              <a:t>   - </a:t>
            </a:r>
            <a:r>
              <a:rPr b="1" lang="en"/>
              <a:t>Peer Comparison</a:t>
            </a:r>
            <a:r>
              <a:rPr lang="en"/>
              <a:t>: Compare the individual's social media activity and sentiment trends to those of their peers or similar demographics, providing context and insight into their relative mental health status within their social circle.</a:t>
            </a:r>
            <a:endParaRPr/>
          </a:p>
          <a:p>
            <a:pPr indent="0" lvl="0" marL="0" rtl="0" algn="just">
              <a:lnSpc>
                <a:spcPct val="100000"/>
              </a:lnSpc>
              <a:spcBef>
                <a:spcPts val="0"/>
              </a:spcBef>
              <a:spcAft>
                <a:spcPts val="0"/>
              </a:spcAft>
              <a:buClr>
                <a:schemeClr val="dk1"/>
              </a:buClr>
              <a:buSzPts val="1100"/>
              <a:buFont typeface="Arial"/>
              <a:buNone/>
            </a:pPr>
            <a:r>
              <a:t/>
            </a:r>
            <a:endParaRPr/>
          </a:p>
          <a:p>
            <a:pPr indent="0" lvl="0" marL="0" rtl="0" algn="just">
              <a:lnSpc>
                <a:spcPct val="100000"/>
              </a:lnSpc>
              <a:spcBef>
                <a:spcPts val="0"/>
              </a:spcBef>
              <a:spcAft>
                <a:spcPts val="0"/>
              </a:spcAft>
              <a:buClr>
                <a:schemeClr val="dk1"/>
              </a:buClr>
              <a:buSzPts val="1100"/>
              <a:buFont typeface="Arial"/>
              <a:buNone/>
            </a:pPr>
            <a:r>
              <a:rPr b="1" lang="en"/>
              <a:t>6. Early Intervention and Support:</a:t>
            </a:r>
            <a:endParaRPr b="1"/>
          </a:p>
          <a:p>
            <a:pPr indent="0" lvl="0" marL="0" rtl="0" algn="just">
              <a:lnSpc>
                <a:spcPct val="100000"/>
              </a:lnSpc>
              <a:spcBef>
                <a:spcPts val="0"/>
              </a:spcBef>
              <a:spcAft>
                <a:spcPts val="0"/>
              </a:spcAft>
              <a:buClr>
                <a:schemeClr val="dk1"/>
              </a:buClr>
              <a:buSzPts val="1100"/>
              <a:buFont typeface="Arial"/>
              <a:buNone/>
            </a:pPr>
            <a:r>
              <a:rPr lang="en"/>
              <a:t>   - Set up </a:t>
            </a:r>
            <a:r>
              <a:rPr b="1" lang="en"/>
              <a:t>automated alerts</a:t>
            </a:r>
            <a:r>
              <a:rPr lang="en"/>
              <a:t> or notifications to flag concerning patterns or keywords in Alex's social media activity, enabling timely intervention.</a:t>
            </a:r>
            <a:endParaRPr/>
          </a:p>
          <a:p>
            <a:pPr indent="0" lvl="0" marL="0" rtl="0" algn="just">
              <a:lnSpc>
                <a:spcPct val="100000"/>
              </a:lnSpc>
              <a:spcBef>
                <a:spcPts val="0"/>
              </a:spcBef>
              <a:spcAft>
                <a:spcPts val="0"/>
              </a:spcAft>
              <a:buClr>
                <a:schemeClr val="dk1"/>
              </a:buClr>
              <a:buSzPts val="1100"/>
              <a:buFont typeface="Arial"/>
              <a:buNone/>
            </a:pPr>
            <a:r>
              <a:rPr lang="en"/>
              <a:t>   - Recommend mental health resources, support services, or </a:t>
            </a:r>
            <a:r>
              <a:rPr b="1" lang="en"/>
              <a:t>helplines </a:t>
            </a:r>
            <a:r>
              <a:rPr lang="en"/>
              <a:t>based on the identified signs of distress, offering Alex personalized support and assistance.</a:t>
            </a:r>
            <a:endParaRPr/>
          </a:p>
          <a:p>
            <a:pPr indent="0" lvl="0" marL="0" rtl="0" algn="just">
              <a:lnSpc>
                <a:spcPct val="100000"/>
              </a:lnSpc>
              <a:spcBef>
                <a:spcPts val="0"/>
              </a:spcBef>
              <a:spcAft>
                <a:spcPts val="0"/>
              </a:spcAft>
              <a:buClr>
                <a:schemeClr val="dk1"/>
              </a:buClr>
              <a:buSzPts val="1100"/>
              <a:buFont typeface="Arial"/>
              <a:buNone/>
            </a:pPr>
            <a:r>
              <a:t/>
            </a:r>
            <a:endParaRPr/>
          </a:p>
          <a:p>
            <a:pPr indent="0" lvl="0" marL="0" rtl="0" algn="just">
              <a:lnSpc>
                <a:spcPct val="100000"/>
              </a:lnSpc>
              <a:spcBef>
                <a:spcPts val="0"/>
              </a:spcBef>
              <a:spcAft>
                <a:spcPts val="0"/>
              </a:spcAft>
              <a:buClr>
                <a:schemeClr val="dk1"/>
              </a:buClr>
              <a:buSzPts val="1100"/>
              <a:buFont typeface="Arial"/>
              <a:buNone/>
            </a:pPr>
            <a:r>
              <a:t/>
            </a:r>
            <a:endParaRPr/>
          </a:p>
          <a:p>
            <a:pPr indent="0" lvl="0" marL="0" rtl="0" algn="l">
              <a:spcBef>
                <a:spcPts val="0"/>
              </a:spcBef>
              <a:spcAft>
                <a:spcPts val="1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2"/>
          <p:cNvSpPr/>
          <p:nvPr/>
        </p:nvSpPr>
        <p:spPr>
          <a:xfrm flipH="1">
            <a:off x="3524702" y="87975"/>
            <a:ext cx="819365" cy="572696"/>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2"/>
          <p:cNvSpPr txBox="1"/>
          <p:nvPr/>
        </p:nvSpPr>
        <p:spPr>
          <a:xfrm>
            <a:off x="673995" y="87970"/>
            <a:ext cx="9087000" cy="71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2"/>
                </a:solidFill>
              </a:rPr>
              <a:t>Statistics </a:t>
            </a:r>
            <a:endParaRPr b="1" sz="1800">
              <a:solidFill>
                <a:schemeClr val="dk2"/>
              </a:solidFill>
            </a:endParaRPr>
          </a:p>
        </p:txBody>
      </p:sp>
      <p:sp>
        <p:nvSpPr>
          <p:cNvPr id="303" name="Google Shape;303;p32"/>
          <p:cNvSpPr txBox="1"/>
          <p:nvPr>
            <p:ph idx="1" type="body"/>
          </p:nvPr>
        </p:nvSpPr>
        <p:spPr>
          <a:xfrm>
            <a:off x="311707" y="972092"/>
            <a:ext cx="8520600" cy="39651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b="1" lang="en" sz="1900"/>
              <a:t>Effects of Social Media on Mental Health</a:t>
            </a:r>
            <a:endParaRPr b="1" sz="1900"/>
          </a:p>
          <a:p>
            <a:pPr indent="-331152" lvl="0" marL="457200" rtl="0" algn="l">
              <a:spcBef>
                <a:spcPts val="1200"/>
              </a:spcBef>
              <a:spcAft>
                <a:spcPts val="0"/>
              </a:spcAft>
              <a:buSzPct val="100000"/>
              <a:buChar char="●"/>
            </a:pPr>
            <a:r>
              <a:rPr b="1" lang="en" sz="1900"/>
              <a:t>56% of Americans aged 18-29 experience anxiety when they are not able to access their social media accounts.</a:t>
            </a:r>
            <a:endParaRPr b="1" sz="1900"/>
          </a:p>
          <a:p>
            <a:pPr indent="-331152" lvl="0" marL="457200" rtl="0" algn="l">
              <a:spcBef>
                <a:spcPts val="0"/>
              </a:spcBef>
              <a:spcAft>
                <a:spcPts val="0"/>
              </a:spcAft>
              <a:buSzPct val="100000"/>
              <a:buChar char="●"/>
            </a:pPr>
            <a:r>
              <a:rPr b="1" lang="en" sz="1900"/>
              <a:t>In a 2020 survey of more than 6,000 individuals aged 10–18 years, about half of them had experienced cyberbullying.</a:t>
            </a:r>
            <a:endParaRPr b="1" sz="1900"/>
          </a:p>
          <a:p>
            <a:pPr indent="-331152" lvl="0" marL="457200" rtl="0" algn="l">
              <a:spcBef>
                <a:spcPts val="0"/>
              </a:spcBef>
              <a:spcAft>
                <a:spcPts val="0"/>
              </a:spcAft>
              <a:buSzPct val="100000"/>
              <a:buChar char="●"/>
            </a:pPr>
            <a:r>
              <a:rPr b="1" lang="en" sz="1900"/>
              <a:t>A 2019 study linked social media use to disrupted and delayed sleep,  Approximately 21% of adults wake up to check their phones during the night, </a:t>
            </a:r>
            <a:endParaRPr b="1" sz="1900"/>
          </a:p>
          <a:p>
            <a:pPr indent="-331152" lvl="0" marL="457200" rtl="0" algn="l">
              <a:spcBef>
                <a:spcPts val="0"/>
              </a:spcBef>
              <a:spcAft>
                <a:spcPts val="0"/>
              </a:spcAft>
              <a:buSzPct val="100000"/>
              <a:buChar char="●"/>
            </a:pPr>
            <a:r>
              <a:rPr b="1" lang="en" sz="1900"/>
              <a:t>There was a 25% increase in suicide attempts among teenagers between 2009 and 2017 in the U.S.</a:t>
            </a:r>
            <a:endParaRPr b="1" sz="1900"/>
          </a:p>
          <a:p>
            <a:pPr indent="-331152" lvl="0" marL="457200" rtl="0" algn="l">
              <a:spcBef>
                <a:spcPts val="0"/>
              </a:spcBef>
              <a:spcAft>
                <a:spcPts val="0"/>
              </a:spcAft>
              <a:buSzPct val="100000"/>
              <a:buChar char="●"/>
            </a:pPr>
            <a:r>
              <a:rPr b="1" lang="en" sz="1900"/>
              <a:t>A population-based study showed a decline in mental health in the U.S., with a 37% increase in the likelihood of major depressive episodes among adolescents.</a:t>
            </a:r>
            <a:endParaRPr b="1" sz="1900"/>
          </a:p>
          <a:p>
            <a:pPr indent="0" lvl="0" marL="457200" rtl="0" algn="l">
              <a:spcBef>
                <a:spcPts val="1200"/>
              </a:spcBef>
              <a:spcAft>
                <a:spcPts val="1200"/>
              </a:spcAft>
              <a:buNone/>
            </a:pPr>
            <a:r>
              <a:t/>
            </a:r>
            <a:endParaRPr b="1" sz="1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5"/>
          <p:cNvSpPr txBox="1"/>
          <p:nvPr>
            <p:ph type="title"/>
          </p:nvPr>
        </p:nvSpPr>
        <p:spPr>
          <a:xfrm>
            <a:off x="311700" y="1188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t>Introduction</a:t>
            </a:r>
            <a:endParaRPr b="1"/>
          </a:p>
        </p:txBody>
      </p:sp>
      <p:sp>
        <p:nvSpPr>
          <p:cNvPr id="94" name="Google Shape;94;p15"/>
          <p:cNvSpPr txBox="1"/>
          <p:nvPr>
            <p:ph idx="1" type="body"/>
          </p:nvPr>
        </p:nvSpPr>
        <p:spPr>
          <a:xfrm>
            <a:off x="311700" y="691525"/>
            <a:ext cx="85206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More than 0.8 million people die from suicide every year worldwide. Suicide ranks as the tenth leading cause of death in the United States and the ninth leading cause in Canada. In the USA, a person commits suicide approximately every 11.1 minutes, highlighting the urgency of addressing this issue.</a:t>
            </a:r>
            <a:endParaRPr sz="1400"/>
          </a:p>
          <a:p>
            <a:pPr indent="-317500" lvl="0" marL="457200" rtl="0" algn="l">
              <a:spcBef>
                <a:spcPts val="0"/>
              </a:spcBef>
              <a:spcAft>
                <a:spcPts val="0"/>
              </a:spcAft>
              <a:buSzPts val="1400"/>
              <a:buChar char="●"/>
            </a:pPr>
            <a:r>
              <a:rPr lang="en" sz="1400"/>
              <a:t>The </a:t>
            </a:r>
            <a:r>
              <a:rPr b="1" lang="en" sz="1400"/>
              <a:t>COVID-19 </a:t>
            </a:r>
            <a:r>
              <a:rPr lang="en" sz="1400"/>
              <a:t>pandemic has exacerbated mental health challenges due to economic uncertainty and social isolation. Clinical psychologists and researchers have observed a surge in mental health problems exacerbated by exposure on social media platforms during lockdowns.</a:t>
            </a:r>
            <a:endParaRPr sz="1400"/>
          </a:p>
          <a:p>
            <a:pPr indent="-317500" lvl="0" marL="457200" rtl="0" algn="l">
              <a:spcBef>
                <a:spcPts val="0"/>
              </a:spcBef>
              <a:spcAft>
                <a:spcPts val="0"/>
              </a:spcAft>
              <a:buSzPts val="1400"/>
              <a:buChar char="●"/>
            </a:pPr>
            <a:r>
              <a:rPr lang="en" sz="1400"/>
              <a:t>England faced a backlog of 21.6 million people waiting for mental health care in August 2021. An estimated 8 million individuals were deemed ineligible for specialist help, emphasizing the need for automated mental health detection from social media data.</a:t>
            </a:r>
            <a:endParaRPr sz="1400"/>
          </a:p>
        </p:txBody>
      </p:sp>
      <p:grpSp>
        <p:nvGrpSpPr>
          <p:cNvPr id="95" name="Google Shape;95;p15"/>
          <p:cNvGrpSpPr/>
          <p:nvPr/>
        </p:nvGrpSpPr>
        <p:grpSpPr>
          <a:xfrm>
            <a:off x="7018058" y="2971251"/>
            <a:ext cx="2125949" cy="2037100"/>
            <a:chOff x="5722233" y="1167376"/>
            <a:chExt cx="2125949" cy="2037100"/>
          </a:xfrm>
        </p:grpSpPr>
        <p:grpSp>
          <p:nvGrpSpPr>
            <p:cNvPr id="96" name="Google Shape;96;p15"/>
            <p:cNvGrpSpPr/>
            <p:nvPr/>
          </p:nvGrpSpPr>
          <p:grpSpPr>
            <a:xfrm flipH="1">
              <a:off x="5916028" y="1167376"/>
              <a:ext cx="1675678" cy="2037100"/>
              <a:chOff x="3047475" y="1097525"/>
              <a:chExt cx="458650" cy="557575"/>
            </a:xfrm>
          </p:grpSpPr>
          <p:sp>
            <p:nvSpPr>
              <p:cNvPr id="97" name="Google Shape;97;p15"/>
              <p:cNvSpPr/>
              <p:nvPr/>
            </p:nvSpPr>
            <p:spPr>
              <a:xfrm>
                <a:off x="3047475" y="1097525"/>
                <a:ext cx="458650" cy="557575"/>
              </a:xfrm>
              <a:custGeom>
                <a:rect b="b" l="l" r="r" t="t"/>
                <a:pathLst>
                  <a:path extrusionOk="0" fill="none" h="22303" w="18346">
                    <a:moveTo>
                      <a:pt x="2591" y="22266"/>
                    </a:moveTo>
                    <a:cubicBezTo>
                      <a:pt x="2642" y="22065"/>
                      <a:pt x="2689" y="21867"/>
                      <a:pt x="2735" y="21669"/>
                    </a:cubicBezTo>
                    <a:cubicBezTo>
                      <a:pt x="3066" y="20305"/>
                      <a:pt x="3436" y="18949"/>
                      <a:pt x="3717" y="17578"/>
                    </a:cubicBezTo>
                    <a:cubicBezTo>
                      <a:pt x="3919" y="16586"/>
                      <a:pt x="3613" y="15672"/>
                      <a:pt x="3001" y="14862"/>
                    </a:cubicBezTo>
                    <a:cubicBezTo>
                      <a:pt x="1882" y="13384"/>
                      <a:pt x="829" y="11988"/>
                      <a:pt x="400" y="10138"/>
                    </a:cubicBezTo>
                    <a:cubicBezTo>
                      <a:pt x="1" y="8404"/>
                      <a:pt x="160" y="6533"/>
                      <a:pt x="900" y="4911"/>
                    </a:cubicBezTo>
                    <a:cubicBezTo>
                      <a:pt x="2163" y="2148"/>
                      <a:pt x="4908" y="424"/>
                      <a:pt x="7883" y="137"/>
                    </a:cubicBezTo>
                    <a:cubicBezTo>
                      <a:pt x="9286" y="0"/>
                      <a:pt x="10657" y="61"/>
                      <a:pt x="12006" y="511"/>
                    </a:cubicBezTo>
                    <a:cubicBezTo>
                      <a:pt x="13737" y="1087"/>
                      <a:pt x="15270" y="2591"/>
                      <a:pt x="16004" y="4245"/>
                    </a:cubicBezTo>
                    <a:cubicBezTo>
                      <a:pt x="16334" y="4997"/>
                      <a:pt x="16525" y="5814"/>
                      <a:pt x="16565" y="6638"/>
                    </a:cubicBezTo>
                    <a:cubicBezTo>
                      <a:pt x="16582" y="7026"/>
                      <a:pt x="16608" y="7487"/>
                      <a:pt x="16500" y="7868"/>
                    </a:cubicBezTo>
                    <a:cubicBezTo>
                      <a:pt x="16388" y="8264"/>
                      <a:pt x="16258" y="8566"/>
                      <a:pt x="16439" y="8980"/>
                    </a:cubicBezTo>
                    <a:cubicBezTo>
                      <a:pt x="16467" y="9048"/>
                      <a:pt x="16504" y="9113"/>
                      <a:pt x="16543" y="9175"/>
                    </a:cubicBezTo>
                    <a:cubicBezTo>
                      <a:pt x="16899" y="9761"/>
                      <a:pt x="17284" y="10332"/>
                      <a:pt x="17655" y="10915"/>
                    </a:cubicBezTo>
                    <a:cubicBezTo>
                      <a:pt x="17813" y="11160"/>
                      <a:pt x="17982" y="11398"/>
                      <a:pt x="18115" y="11653"/>
                    </a:cubicBezTo>
                    <a:cubicBezTo>
                      <a:pt x="18345" y="12092"/>
                      <a:pt x="18266" y="12300"/>
                      <a:pt x="17820" y="12538"/>
                    </a:cubicBezTo>
                    <a:cubicBezTo>
                      <a:pt x="17515" y="12703"/>
                      <a:pt x="17075" y="12804"/>
                      <a:pt x="16946" y="13060"/>
                    </a:cubicBezTo>
                    <a:cubicBezTo>
                      <a:pt x="16867" y="13218"/>
                      <a:pt x="16989" y="13434"/>
                      <a:pt x="17047" y="13578"/>
                    </a:cubicBezTo>
                    <a:cubicBezTo>
                      <a:pt x="17133" y="13783"/>
                      <a:pt x="17219" y="13999"/>
                      <a:pt x="17201" y="14226"/>
                    </a:cubicBezTo>
                    <a:cubicBezTo>
                      <a:pt x="17191" y="14326"/>
                      <a:pt x="17155" y="14430"/>
                      <a:pt x="17072" y="14499"/>
                    </a:cubicBezTo>
                    <a:cubicBezTo>
                      <a:pt x="17047" y="14520"/>
                      <a:pt x="17014" y="14538"/>
                      <a:pt x="16989" y="14563"/>
                    </a:cubicBezTo>
                    <a:cubicBezTo>
                      <a:pt x="16960" y="14588"/>
                      <a:pt x="16939" y="14621"/>
                      <a:pt x="16942" y="14657"/>
                    </a:cubicBezTo>
                    <a:cubicBezTo>
                      <a:pt x="16949" y="14812"/>
                      <a:pt x="17118" y="14837"/>
                      <a:pt x="17075" y="15020"/>
                    </a:cubicBezTo>
                    <a:cubicBezTo>
                      <a:pt x="17036" y="15186"/>
                      <a:pt x="16910" y="15322"/>
                      <a:pt x="16788" y="15430"/>
                    </a:cubicBezTo>
                    <a:cubicBezTo>
                      <a:pt x="16353" y="15812"/>
                      <a:pt x="16651" y="16617"/>
                      <a:pt x="16608" y="17089"/>
                    </a:cubicBezTo>
                    <a:cubicBezTo>
                      <a:pt x="16579" y="17424"/>
                      <a:pt x="16446" y="17762"/>
                      <a:pt x="16180" y="17967"/>
                    </a:cubicBezTo>
                    <a:cubicBezTo>
                      <a:pt x="15637" y="18388"/>
                      <a:pt x="14777" y="18168"/>
                      <a:pt x="14161" y="18072"/>
                    </a:cubicBezTo>
                    <a:cubicBezTo>
                      <a:pt x="13186" y="17920"/>
                      <a:pt x="11920" y="18010"/>
                      <a:pt x="11805" y="19248"/>
                    </a:cubicBezTo>
                    <a:cubicBezTo>
                      <a:pt x="11712" y="20277"/>
                      <a:pt x="11838" y="21320"/>
                      <a:pt x="12165" y="22302"/>
                    </a:cubicBezTo>
                  </a:path>
                </a:pathLst>
              </a:custGeom>
              <a:noFill/>
              <a:ln cap="rnd"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p:nvPr/>
            </p:nvSpPr>
            <p:spPr>
              <a:xfrm>
                <a:off x="3177000" y="1130150"/>
                <a:ext cx="167225" cy="173900"/>
              </a:xfrm>
              <a:custGeom>
                <a:rect b="b" l="l" r="r" t="t"/>
                <a:pathLst>
                  <a:path extrusionOk="0" fill="none" h="6956" w="6689">
                    <a:moveTo>
                      <a:pt x="3350" y="6955"/>
                    </a:moveTo>
                    <a:cubicBezTo>
                      <a:pt x="3350" y="6955"/>
                      <a:pt x="0" y="3818"/>
                      <a:pt x="3350" y="1"/>
                    </a:cubicBezTo>
                    <a:cubicBezTo>
                      <a:pt x="3350" y="1"/>
                      <a:pt x="6689" y="3318"/>
                      <a:pt x="3350" y="6955"/>
                    </a:cubicBezTo>
                    <a:close/>
                  </a:path>
                </a:pathLst>
              </a:custGeom>
              <a:noFill/>
              <a:ln cap="rnd"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p:nvPr/>
            </p:nvSpPr>
            <p:spPr>
              <a:xfrm>
                <a:off x="3260725" y="1130150"/>
                <a:ext cx="25" cy="173900"/>
              </a:xfrm>
              <a:custGeom>
                <a:rect b="b" l="l" r="r" t="t"/>
                <a:pathLst>
                  <a:path extrusionOk="0" fill="none" h="6956" w="1">
                    <a:moveTo>
                      <a:pt x="1" y="1"/>
                    </a:moveTo>
                    <a:lnTo>
                      <a:pt x="1" y="6955"/>
                    </a:lnTo>
                  </a:path>
                </a:pathLst>
              </a:custGeom>
              <a:noFill/>
              <a:ln cap="rnd"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p:nvPr/>
            </p:nvSpPr>
            <p:spPr>
              <a:xfrm>
                <a:off x="3277650" y="1214975"/>
                <a:ext cx="132875" cy="122350"/>
              </a:xfrm>
              <a:custGeom>
                <a:rect b="b" l="l" r="r" t="t"/>
                <a:pathLst>
                  <a:path extrusionOk="0" fill="none" h="4894" w="5315">
                    <a:moveTo>
                      <a:pt x="1" y="3922"/>
                    </a:moveTo>
                    <a:cubicBezTo>
                      <a:pt x="1" y="3922"/>
                      <a:pt x="939" y="0"/>
                      <a:pt x="5314" y="900"/>
                    </a:cubicBezTo>
                    <a:cubicBezTo>
                      <a:pt x="5314" y="900"/>
                      <a:pt x="4228" y="4894"/>
                      <a:pt x="1" y="3922"/>
                    </a:cubicBezTo>
                    <a:close/>
                  </a:path>
                </a:pathLst>
              </a:custGeom>
              <a:noFill/>
              <a:ln cap="rnd"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p:nvPr/>
            </p:nvSpPr>
            <p:spPr>
              <a:xfrm>
                <a:off x="3277650" y="1237475"/>
                <a:ext cx="132875" cy="75575"/>
              </a:xfrm>
              <a:custGeom>
                <a:rect b="b" l="l" r="r" t="t"/>
                <a:pathLst>
                  <a:path extrusionOk="0" fill="none" h="3023" w="5315">
                    <a:moveTo>
                      <a:pt x="5314" y="0"/>
                    </a:moveTo>
                    <a:lnTo>
                      <a:pt x="1" y="3022"/>
                    </a:lnTo>
                  </a:path>
                </a:pathLst>
              </a:custGeom>
              <a:noFill/>
              <a:ln cap="rnd"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p:cNvSpPr/>
              <p:nvPr/>
            </p:nvSpPr>
            <p:spPr>
              <a:xfrm>
                <a:off x="3110900" y="1214975"/>
                <a:ext cx="132875" cy="122350"/>
              </a:xfrm>
              <a:custGeom>
                <a:rect b="b" l="l" r="r" t="t"/>
                <a:pathLst>
                  <a:path extrusionOk="0" fill="none" h="4894" w="5315">
                    <a:moveTo>
                      <a:pt x="5314" y="3922"/>
                    </a:moveTo>
                    <a:cubicBezTo>
                      <a:pt x="5314" y="3922"/>
                      <a:pt x="4375" y="0"/>
                      <a:pt x="0" y="900"/>
                    </a:cubicBezTo>
                    <a:cubicBezTo>
                      <a:pt x="0" y="900"/>
                      <a:pt x="1090" y="4894"/>
                      <a:pt x="5314" y="3922"/>
                    </a:cubicBezTo>
                    <a:close/>
                  </a:path>
                </a:pathLst>
              </a:custGeom>
              <a:noFill/>
              <a:ln cap="rnd"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5"/>
              <p:cNvSpPr/>
              <p:nvPr/>
            </p:nvSpPr>
            <p:spPr>
              <a:xfrm>
                <a:off x="3110900" y="1237475"/>
                <a:ext cx="132875" cy="75575"/>
              </a:xfrm>
              <a:custGeom>
                <a:rect b="b" l="l" r="r" t="t"/>
                <a:pathLst>
                  <a:path extrusionOk="0" fill="none" h="3023" w="5315">
                    <a:moveTo>
                      <a:pt x="0" y="0"/>
                    </a:moveTo>
                    <a:lnTo>
                      <a:pt x="5314" y="3022"/>
                    </a:lnTo>
                  </a:path>
                </a:pathLst>
              </a:custGeom>
              <a:noFill/>
              <a:ln cap="rnd"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15"/>
            <p:cNvGrpSpPr/>
            <p:nvPr/>
          </p:nvGrpSpPr>
          <p:grpSpPr>
            <a:xfrm>
              <a:off x="5722233" y="1787925"/>
              <a:ext cx="2125949" cy="1291134"/>
              <a:chOff x="1314908" y="2581950"/>
              <a:chExt cx="2125949" cy="1291134"/>
            </a:xfrm>
          </p:grpSpPr>
          <p:sp>
            <p:nvSpPr>
              <p:cNvPr id="105" name="Google Shape;105;p15"/>
              <p:cNvSpPr/>
              <p:nvPr/>
            </p:nvSpPr>
            <p:spPr>
              <a:xfrm>
                <a:off x="3184364" y="3617277"/>
                <a:ext cx="256494" cy="255807"/>
              </a:xfrm>
              <a:custGeom>
                <a:rect b="b" l="l" r="r" t="t"/>
                <a:pathLst>
                  <a:path extrusionOk="0" h="1131" w="1134">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rgbClr val="342520"/>
              </a:solidFill>
              <a:ln cap="flat"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a:off x="1314908" y="2581950"/>
                <a:ext cx="116711" cy="116708"/>
              </a:xfrm>
              <a:custGeom>
                <a:rect b="b" l="l" r="r" t="t"/>
                <a:pathLst>
                  <a:path extrusionOk="0" h="516" w="516">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rgbClr val="342520"/>
              </a:solidFill>
              <a:ln cap="flat"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3"/>
          <p:cNvSpPr txBox="1"/>
          <p:nvPr>
            <p:ph idx="1" type="body"/>
          </p:nvPr>
        </p:nvSpPr>
        <p:spPr>
          <a:xfrm>
            <a:off x="188950" y="487450"/>
            <a:ext cx="5084100" cy="39291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t/>
            </a:r>
            <a:endParaRPr b="1" sz="1517"/>
          </a:p>
          <a:p>
            <a:pPr indent="-324961" lvl="0" marL="457200" rtl="0" algn="l">
              <a:lnSpc>
                <a:spcPct val="105000"/>
              </a:lnSpc>
              <a:spcBef>
                <a:spcPts val="1200"/>
              </a:spcBef>
              <a:spcAft>
                <a:spcPts val="0"/>
              </a:spcAft>
              <a:buSzPts val="1518"/>
              <a:buChar char="●"/>
            </a:pPr>
            <a:r>
              <a:rPr b="1" lang="en" sz="1517"/>
              <a:t>59% of US teens experienced cyberbullying or online harassment.</a:t>
            </a:r>
            <a:endParaRPr b="1" sz="1517"/>
          </a:p>
          <a:p>
            <a:pPr indent="0" lvl="0" marL="457200" rtl="0" algn="l">
              <a:lnSpc>
                <a:spcPct val="105000"/>
              </a:lnSpc>
              <a:spcBef>
                <a:spcPts val="1200"/>
              </a:spcBef>
              <a:spcAft>
                <a:spcPts val="0"/>
              </a:spcAft>
              <a:buNone/>
            </a:pPr>
            <a:r>
              <a:t/>
            </a:r>
            <a:endParaRPr b="1" sz="1517"/>
          </a:p>
          <a:p>
            <a:pPr indent="-324961" lvl="0" marL="457200" rtl="0" algn="l">
              <a:lnSpc>
                <a:spcPct val="105000"/>
              </a:lnSpc>
              <a:spcBef>
                <a:spcPts val="1200"/>
              </a:spcBef>
              <a:spcAft>
                <a:spcPts val="0"/>
              </a:spcAft>
              <a:buSzPts val="1518"/>
              <a:buChar char="●"/>
            </a:pPr>
            <a:r>
              <a:rPr b="1" lang="en" sz="1517"/>
              <a:t>Experiencing psychological distress in young adults grew by 71% from 2008 to 2017</a:t>
            </a:r>
            <a:endParaRPr b="1" sz="1517"/>
          </a:p>
          <a:p>
            <a:pPr indent="0" lvl="0" marL="457200" rtl="0" algn="l">
              <a:lnSpc>
                <a:spcPct val="105000"/>
              </a:lnSpc>
              <a:spcBef>
                <a:spcPts val="1200"/>
              </a:spcBef>
              <a:spcAft>
                <a:spcPts val="0"/>
              </a:spcAft>
              <a:buNone/>
            </a:pPr>
            <a:r>
              <a:t/>
            </a:r>
            <a:endParaRPr b="1" sz="1517"/>
          </a:p>
          <a:p>
            <a:pPr indent="-324961" lvl="0" marL="457200" rtl="0" algn="l">
              <a:lnSpc>
                <a:spcPct val="105000"/>
              </a:lnSpc>
              <a:spcBef>
                <a:spcPts val="1200"/>
              </a:spcBef>
              <a:spcAft>
                <a:spcPts val="0"/>
              </a:spcAft>
              <a:buSzPts val="1518"/>
              <a:buChar char="●"/>
            </a:pPr>
            <a:r>
              <a:rPr b="1" lang="en" sz="1517"/>
              <a:t>The rate of adolescents reporting symptoms of major depression increased by 52% from 2005 to 2017.</a:t>
            </a:r>
            <a:endParaRPr b="1" sz="1517"/>
          </a:p>
          <a:p>
            <a:pPr indent="0" lvl="0" marL="0" rtl="0" algn="l">
              <a:lnSpc>
                <a:spcPct val="105000"/>
              </a:lnSpc>
              <a:spcBef>
                <a:spcPts val="1200"/>
              </a:spcBef>
              <a:spcAft>
                <a:spcPts val="0"/>
              </a:spcAft>
              <a:buClr>
                <a:schemeClr val="dk1"/>
              </a:buClr>
              <a:buSzPts val="852"/>
              <a:buFont typeface="Arial"/>
              <a:buNone/>
            </a:pPr>
            <a:r>
              <a:t/>
            </a:r>
            <a:endParaRPr sz="1595"/>
          </a:p>
          <a:p>
            <a:pPr indent="0" lvl="0" marL="0" rtl="0" algn="l">
              <a:lnSpc>
                <a:spcPct val="105000"/>
              </a:lnSpc>
              <a:spcBef>
                <a:spcPts val="1200"/>
              </a:spcBef>
              <a:spcAft>
                <a:spcPts val="1200"/>
              </a:spcAft>
              <a:buSzPts val="852"/>
              <a:buNone/>
            </a:pPr>
            <a:r>
              <a:t/>
            </a:r>
            <a:endParaRPr sz="1595"/>
          </a:p>
        </p:txBody>
      </p:sp>
      <p:pic>
        <p:nvPicPr>
          <p:cNvPr id="309" name="Google Shape;309;p33"/>
          <p:cNvPicPr preferRelativeResize="0"/>
          <p:nvPr/>
        </p:nvPicPr>
        <p:blipFill>
          <a:blip r:embed="rId3">
            <a:alphaModFix/>
          </a:blip>
          <a:stretch>
            <a:fillRect/>
          </a:stretch>
        </p:blipFill>
        <p:spPr>
          <a:xfrm>
            <a:off x="5548200" y="152400"/>
            <a:ext cx="3443401" cy="413079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4"/>
          <p:cNvSpPr txBox="1"/>
          <p:nvPr>
            <p:ph type="title"/>
          </p:nvPr>
        </p:nvSpPr>
        <p:spPr>
          <a:xfrm>
            <a:off x="389975" y="1188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t>Conclusion</a:t>
            </a:r>
            <a:endParaRPr b="1"/>
          </a:p>
        </p:txBody>
      </p:sp>
      <p:sp>
        <p:nvSpPr>
          <p:cNvPr id="315" name="Google Shape;315;p34"/>
          <p:cNvSpPr txBox="1"/>
          <p:nvPr>
            <p:ph idx="1" type="body"/>
          </p:nvPr>
        </p:nvSpPr>
        <p:spPr>
          <a:xfrm>
            <a:off x="389975" y="863550"/>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t>P</a:t>
            </a:r>
            <a:r>
              <a:rPr b="1" lang="en"/>
              <a:t>atterns </a:t>
            </a:r>
            <a:r>
              <a:rPr lang="en"/>
              <a:t>extracted from content lying around several social media platforms can be useful to users, clinicians, and researchers alike to determine the underlying factors that affect individuals.</a:t>
            </a:r>
            <a:endParaRPr/>
          </a:p>
          <a:p>
            <a:pPr indent="0" lvl="0" marL="0" rtl="0" algn="l">
              <a:spcBef>
                <a:spcPts val="1200"/>
              </a:spcBef>
              <a:spcAft>
                <a:spcPts val="0"/>
              </a:spcAft>
              <a:buNone/>
            </a:pPr>
            <a:r>
              <a:rPr b="1" lang="en"/>
              <a:t>Behavioral</a:t>
            </a:r>
            <a:r>
              <a:rPr b="1" lang="en"/>
              <a:t> Analysis</a:t>
            </a:r>
            <a:r>
              <a:rPr lang="en"/>
              <a:t> of users eg. Posting Frequency, Engagement Patterns, etc. can be done alongwith </a:t>
            </a:r>
            <a:r>
              <a:rPr b="1" lang="en"/>
              <a:t>Video/Content</a:t>
            </a:r>
            <a:r>
              <a:rPr lang="en"/>
              <a:t> Analysis, </a:t>
            </a:r>
            <a:r>
              <a:rPr b="1" lang="en"/>
              <a:t>Geolocation </a:t>
            </a:r>
            <a:r>
              <a:rPr lang="en"/>
              <a:t>Data </a:t>
            </a:r>
            <a:r>
              <a:rPr lang="en"/>
              <a:t>analysis.</a:t>
            </a:r>
            <a:endParaRPr/>
          </a:p>
          <a:p>
            <a:pPr indent="0" lvl="0" marL="0" rtl="0" algn="l">
              <a:spcBef>
                <a:spcPts val="1200"/>
              </a:spcBef>
              <a:spcAft>
                <a:spcPts val="1200"/>
              </a:spcAft>
              <a:buNone/>
            </a:pPr>
            <a:r>
              <a:rPr lang="en"/>
              <a:t> As an application of data analytics this presents </a:t>
            </a:r>
            <a:r>
              <a:rPr i="1" lang="en"/>
              <a:t>challenges </a:t>
            </a:r>
            <a:r>
              <a:rPr lang="en"/>
              <a:t>in dealing with big data, data visualization, pattern recognition, document clustering, and information retrieval. This also proposes our responsibility to create </a:t>
            </a:r>
            <a:r>
              <a:rPr b="1" lang="en"/>
              <a:t>healthier online environments</a:t>
            </a:r>
            <a:r>
              <a:rPr lang="en"/>
              <a:t> and understand Importance of </a:t>
            </a:r>
            <a:r>
              <a:rPr b="1" lang="en"/>
              <a:t>digital literacy</a:t>
            </a:r>
            <a:r>
              <a:rPr lang="en"/>
              <a:t> and </a:t>
            </a:r>
            <a:r>
              <a:rPr b="1" lang="en"/>
              <a:t>responsible social media use.</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t>References</a:t>
            </a:r>
            <a:endParaRPr b="1"/>
          </a:p>
        </p:txBody>
      </p:sp>
      <p:sp>
        <p:nvSpPr>
          <p:cNvPr id="321" name="Google Shape;321;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chemeClr val="accent2"/>
              </a:buClr>
              <a:buSzPts val="1400"/>
              <a:buFont typeface="Roboto"/>
              <a:buChar char="➔"/>
            </a:pPr>
            <a:r>
              <a:rPr lang="en" sz="1400">
                <a:solidFill>
                  <a:schemeClr val="accent2"/>
                </a:solidFill>
                <a:highlight>
                  <a:srgbClr val="FFFFFF"/>
                </a:highlight>
                <a:latin typeface="Roboto"/>
                <a:ea typeface="Roboto"/>
                <a:cs typeface="Roboto"/>
                <a:sym typeface="Roboto"/>
              </a:rPr>
              <a:t>Karim F, Oyewande AA, Abdalla LF, Chaudhry Ehsanullah R, Khan S. Social Media Use and Its Connection to Mental Health: A Systematic Review. Cureus. 2020 Jun 15;12(6):e8627. doi: 10.7759/cureus.8627. PMID: 32685296; PMCID: PMC7364393.</a:t>
            </a:r>
            <a:endParaRPr sz="1400">
              <a:solidFill>
                <a:schemeClr val="accent2"/>
              </a:solidFill>
              <a:highlight>
                <a:srgbClr val="FFFFFF"/>
              </a:highlight>
              <a:latin typeface="Roboto"/>
              <a:ea typeface="Roboto"/>
              <a:cs typeface="Roboto"/>
              <a:sym typeface="Roboto"/>
            </a:endParaRPr>
          </a:p>
          <a:p>
            <a:pPr indent="-317500" lvl="0" marL="457200" rtl="0" algn="l">
              <a:spcBef>
                <a:spcPts val="0"/>
              </a:spcBef>
              <a:spcAft>
                <a:spcPts val="0"/>
              </a:spcAft>
              <a:buClr>
                <a:schemeClr val="accent2"/>
              </a:buClr>
              <a:buSzPts val="1400"/>
              <a:buFont typeface="Roboto"/>
              <a:buChar char="➔"/>
            </a:pPr>
            <a:r>
              <a:rPr lang="en" sz="1400">
                <a:solidFill>
                  <a:schemeClr val="accent2"/>
                </a:solidFill>
                <a:highlight>
                  <a:srgbClr val="FFFFFF"/>
                </a:highlight>
                <a:latin typeface="Roboto"/>
                <a:ea typeface="Roboto"/>
                <a:cs typeface="Roboto"/>
                <a:sym typeface="Roboto"/>
              </a:rPr>
              <a:t>Beyari H. The Relationship between Social Media and the Increase in Mental Health Problems. Int J Environ Res Public Health. 2023 Jan 29;20(3):2383. doi: 10.3390/ijerph20032383. PMID: 36767749; PMCID: PMC9915628.</a:t>
            </a:r>
            <a:endParaRPr sz="1400">
              <a:solidFill>
                <a:schemeClr val="accent2"/>
              </a:solidFill>
              <a:highlight>
                <a:srgbClr val="FFFFFF"/>
              </a:highlight>
              <a:latin typeface="Roboto"/>
              <a:ea typeface="Roboto"/>
              <a:cs typeface="Roboto"/>
              <a:sym typeface="Roboto"/>
            </a:endParaRPr>
          </a:p>
          <a:p>
            <a:pPr indent="-317500" lvl="0" marL="457200" rtl="0" algn="l">
              <a:spcBef>
                <a:spcPts val="0"/>
              </a:spcBef>
              <a:spcAft>
                <a:spcPts val="0"/>
              </a:spcAft>
              <a:buClr>
                <a:schemeClr val="accent2"/>
              </a:buClr>
              <a:buSzPts val="1400"/>
              <a:buFont typeface="Roboto"/>
              <a:buChar char="➔"/>
            </a:pPr>
            <a:r>
              <a:rPr lang="en" sz="1400">
                <a:solidFill>
                  <a:schemeClr val="accent2"/>
                </a:solidFill>
                <a:highlight>
                  <a:srgbClr val="FFFFFF"/>
                </a:highlight>
                <a:latin typeface="Roboto"/>
                <a:ea typeface="Roboto"/>
                <a:cs typeface="Roboto"/>
                <a:sym typeface="Roboto"/>
              </a:rPr>
              <a:t>Khalaf A M, Alubied A A, Khalaf A M, et al. (August 05, 2023) The Impact of Social Media on the Mental Health of Adolescents and Young Adults: A Systematic Review. Cureus 15(8): e42990. doi:10.7759/cureus.42990</a:t>
            </a:r>
            <a:endParaRPr sz="1400">
              <a:solidFill>
                <a:schemeClr val="accent2"/>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sz="1400">
              <a:solidFill>
                <a:schemeClr val="accent2"/>
              </a:solidFill>
              <a:highlight>
                <a:srgbClr val="FFFFFF"/>
              </a:highlight>
              <a:latin typeface="Roboto"/>
              <a:ea typeface="Roboto"/>
              <a:cs typeface="Roboto"/>
              <a:sym typeface="Roboto"/>
            </a:endParaRPr>
          </a:p>
          <a:p>
            <a:pPr indent="0" lvl="0" marL="0" rtl="0" algn="l">
              <a:spcBef>
                <a:spcPts val="1200"/>
              </a:spcBef>
              <a:spcAft>
                <a:spcPts val="1200"/>
              </a:spcAft>
              <a:buNone/>
            </a:pPr>
            <a:r>
              <a:t/>
            </a:r>
            <a:endParaRPr sz="1400">
              <a:solidFill>
                <a:schemeClr val="accent2"/>
              </a:solidFill>
              <a:highlight>
                <a:srgbClr val="FFFFFF"/>
              </a:highlight>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6"/>
          <p:cNvSpPr txBox="1"/>
          <p:nvPr>
            <p:ph type="title"/>
          </p:nvPr>
        </p:nvSpPr>
        <p:spPr>
          <a:xfrm>
            <a:off x="311700" y="1514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Any Questions?</a:t>
            </a:r>
            <a:endParaRPr b="1"/>
          </a:p>
        </p:txBody>
      </p:sp>
      <p:sp>
        <p:nvSpPr>
          <p:cNvPr id="327" name="Google Shape;327;p36"/>
          <p:cNvSpPr txBox="1"/>
          <p:nvPr>
            <p:ph idx="1" type="body"/>
          </p:nvPr>
        </p:nvSpPr>
        <p:spPr>
          <a:xfrm>
            <a:off x="311700" y="79052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Go ahead and make use of Social Media and try to find answers to them!</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b="1" lang="en"/>
              <a:t>Link to the paper:</a:t>
            </a:r>
            <a:endParaRPr b="1"/>
          </a:p>
          <a:p>
            <a:pPr indent="0" lvl="0" marL="0" rtl="0" algn="l">
              <a:spcBef>
                <a:spcPts val="1200"/>
              </a:spcBef>
              <a:spcAft>
                <a:spcPts val="0"/>
              </a:spcAft>
              <a:buNone/>
            </a:pPr>
            <a:r>
              <a:rPr lang="en" u="sng">
                <a:solidFill>
                  <a:schemeClr val="hlink"/>
                </a:solidFill>
                <a:hlinkClick r:id="rId3"/>
              </a:rPr>
              <a:t>https://www.omicsonline.org/open-access/social-media-analytics-for-behavioral-health-1522-4821-1000255.php?aid=61167</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16"/>
          <p:cNvPicPr preferRelativeResize="0"/>
          <p:nvPr/>
        </p:nvPicPr>
        <p:blipFill>
          <a:blip r:embed="rId3">
            <a:alphaModFix/>
          </a:blip>
          <a:stretch>
            <a:fillRect/>
          </a:stretch>
        </p:blipFill>
        <p:spPr>
          <a:xfrm>
            <a:off x="400300" y="66675"/>
            <a:ext cx="8201023" cy="48387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7"/>
          <p:cNvSpPr txBox="1"/>
          <p:nvPr>
            <p:ph type="title"/>
          </p:nvPr>
        </p:nvSpPr>
        <p:spPr>
          <a:xfrm>
            <a:off x="822400" y="29975"/>
            <a:ext cx="77040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t>Social Media Platforms </a:t>
            </a:r>
            <a:endParaRPr b="1"/>
          </a:p>
        </p:txBody>
      </p:sp>
      <p:sp>
        <p:nvSpPr>
          <p:cNvPr id="117" name="Google Shape;117;p17"/>
          <p:cNvSpPr txBox="1"/>
          <p:nvPr/>
        </p:nvSpPr>
        <p:spPr>
          <a:xfrm>
            <a:off x="375125" y="2524450"/>
            <a:ext cx="1533600" cy="492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Lato"/>
                <a:ea typeface="Lato"/>
                <a:cs typeface="Lato"/>
                <a:sym typeface="Lato"/>
              </a:rPr>
              <a:t>Resources</a:t>
            </a:r>
            <a:endParaRPr b="1" sz="2200">
              <a:solidFill>
                <a:schemeClr val="dk1"/>
              </a:solidFill>
              <a:latin typeface="Lato"/>
              <a:ea typeface="Lato"/>
              <a:cs typeface="Lato"/>
              <a:sym typeface="Lato"/>
            </a:endParaRPr>
          </a:p>
        </p:txBody>
      </p:sp>
      <p:sp>
        <p:nvSpPr>
          <p:cNvPr id="118" name="Google Shape;118;p17"/>
          <p:cNvSpPr txBox="1"/>
          <p:nvPr/>
        </p:nvSpPr>
        <p:spPr>
          <a:xfrm>
            <a:off x="2905127" y="1160763"/>
            <a:ext cx="2420700" cy="492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b="1">
              <a:solidFill>
                <a:schemeClr val="accent1"/>
              </a:solidFill>
              <a:latin typeface="Lato"/>
              <a:ea typeface="Lato"/>
              <a:cs typeface="Lato"/>
              <a:sym typeface="Lato"/>
            </a:endParaRPr>
          </a:p>
        </p:txBody>
      </p:sp>
      <p:sp>
        <p:nvSpPr>
          <p:cNvPr id="119" name="Google Shape;119;p17"/>
          <p:cNvSpPr txBox="1"/>
          <p:nvPr/>
        </p:nvSpPr>
        <p:spPr>
          <a:xfrm>
            <a:off x="5911567" y="4788598"/>
            <a:ext cx="282300" cy="94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b="1" sz="3400">
              <a:solidFill>
                <a:schemeClr val="accent1"/>
              </a:solidFill>
              <a:latin typeface="Lato"/>
              <a:ea typeface="Lato"/>
              <a:cs typeface="Lato"/>
              <a:sym typeface="Lato"/>
            </a:endParaRPr>
          </a:p>
        </p:txBody>
      </p:sp>
      <p:cxnSp>
        <p:nvCxnSpPr>
          <p:cNvPr id="120" name="Google Shape;120;p17"/>
          <p:cNvCxnSpPr>
            <a:endCxn id="121" idx="2"/>
          </p:cNvCxnSpPr>
          <p:nvPr/>
        </p:nvCxnSpPr>
        <p:spPr>
          <a:xfrm flipH="1" rot="10800000">
            <a:off x="1346025" y="1098825"/>
            <a:ext cx="1522500" cy="1494300"/>
          </a:xfrm>
          <a:prstGeom prst="curvedConnector3">
            <a:avLst>
              <a:gd fmla="val 49999" name="adj1"/>
            </a:avLst>
          </a:prstGeom>
          <a:noFill/>
          <a:ln cap="flat" cmpd="sng" w="9525">
            <a:solidFill>
              <a:schemeClr val="dk1"/>
            </a:solidFill>
            <a:prstDash val="solid"/>
            <a:round/>
            <a:headEnd len="med" w="med" type="none"/>
            <a:tailEnd len="med" w="med" type="oval"/>
          </a:ln>
        </p:spPr>
      </p:cxnSp>
      <p:cxnSp>
        <p:nvCxnSpPr>
          <p:cNvPr id="122" name="Google Shape;122;p17"/>
          <p:cNvCxnSpPr/>
          <p:nvPr/>
        </p:nvCxnSpPr>
        <p:spPr>
          <a:xfrm>
            <a:off x="1565613" y="2933963"/>
            <a:ext cx="1293900" cy="1280700"/>
          </a:xfrm>
          <a:prstGeom prst="curvedConnector3">
            <a:avLst>
              <a:gd fmla="val 50000" name="adj1"/>
            </a:avLst>
          </a:prstGeom>
          <a:noFill/>
          <a:ln cap="flat" cmpd="sng" w="9525">
            <a:solidFill>
              <a:schemeClr val="dk1"/>
            </a:solidFill>
            <a:prstDash val="solid"/>
            <a:round/>
            <a:headEnd len="med" w="med" type="none"/>
            <a:tailEnd len="med" w="med" type="oval"/>
          </a:ln>
        </p:spPr>
      </p:cxnSp>
      <p:cxnSp>
        <p:nvCxnSpPr>
          <p:cNvPr id="123" name="Google Shape;123;p17"/>
          <p:cNvCxnSpPr/>
          <p:nvPr/>
        </p:nvCxnSpPr>
        <p:spPr>
          <a:xfrm>
            <a:off x="5450475" y="1160775"/>
            <a:ext cx="461100" cy="0"/>
          </a:xfrm>
          <a:prstGeom prst="straightConnector1">
            <a:avLst/>
          </a:prstGeom>
          <a:noFill/>
          <a:ln cap="flat" cmpd="sng" w="9525">
            <a:solidFill>
              <a:schemeClr val="dk1"/>
            </a:solidFill>
            <a:prstDash val="solid"/>
            <a:round/>
            <a:headEnd len="med" w="med" type="none"/>
            <a:tailEnd len="med" w="med" type="oval"/>
          </a:ln>
        </p:spPr>
      </p:cxnSp>
      <p:cxnSp>
        <p:nvCxnSpPr>
          <p:cNvPr id="124" name="Google Shape;124;p17"/>
          <p:cNvCxnSpPr>
            <a:stCxn id="117" idx="3"/>
          </p:cNvCxnSpPr>
          <p:nvPr/>
        </p:nvCxnSpPr>
        <p:spPr>
          <a:xfrm flipH="1" rot="10800000">
            <a:off x="1908725" y="2756350"/>
            <a:ext cx="959700" cy="14400"/>
          </a:xfrm>
          <a:prstGeom prst="straightConnector1">
            <a:avLst/>
          </a:prstGeom>
          <a:noFill/>
          <a:ln cap="flat" cmpd="sng" w="9525">
            <a:solidFill>
              <a:schemeClr val="dk1"/>
            </a:solidFill>
            <a:prstDash val="solid"/>
            <a:round/>
            <a:headEnd len="med" w="med" type="none"/>
            <a:tailEnd len="med" w="med" type="oval"/>
          </a:ln>
        </p:spPr>
      </p:cxnSp>
      <p:cxnSp>
        <p:nvCxnSpPr>
          <p:cNvPr id="125" name="Google Shape;125;p17"/>
          <p:cNvCxnSpPr>
            <a:endCxn id="126" idx="2"/>
          </p:cNvCxnSpPr>
          <p:nvPr/>
        </p:nvCxnSpPr>
        <p:spPr>
          <a:xfrm>
            <a:off x="1556625" y="2888900"/>
            <a:ext cx="1311900" cy="712200"/>
          </a:xfrm>
          <a:prstGeom prst="curvedConnector3">
            <a:avLst>
              <a:gd fmla="val 49999" name="adj1"/>
            </a:avLst>
          </a:prstGeom>
          <a:noFill/>
          <a:ln cap="flat" cmpd="sng" w="9525">
            <a:solidFill>
              <a:schemeClr val="dk1"/>
            </a:solidFill>
            <a:prstDash val="solid"/>
            <a:round/>
            <a:headEnd len="med" w="med" type="none"/>
            <a:tailEnd len="med" w="med" type="oval"/>
          </a:ln>
        </p:spPr>
      </p:cxnSp>
      <p:cxnSp>
        <p:nvCxnSpPr>
          <p:cNvPr id="127" name="Google Shape;127;p17"/>
          <p:cNvCxnSpPr>
            <a:endCxn id="128" idx="2"/>
          </p:cNvCxnSpPr>
          <p:nvPr/>
        </p:nvCxnSpPr>
        <p:spPr>
          <a:xfrm flipH="1" rot="10800000">
            <a:off x="1462525" y="1929925"/>
            <a:ext cx="1442700" cy="708000"/>
          </a:xfrm>
          <a:prstGeom prst="curvedConnector3">
            <a:avLst>
              <a:gd fmla="val 49999" name="adj1"/>
            </a:avLst>
          </a:prstGeom>
          <a:noFill/>
          <a:ln cap="flat" cmpd="sng" w="9525">
            <a:solidFill>
              <a:schemeClr val="dk1"/>
            </a:solidFill>
            <a:prstDash val="solid"/>
            <a:round/>
            <a:headEnd len="med" w="med" type="none"/>
            <a:tailEnd len="med" w="med" type="oval"/>
          </a:ln>
        </p:spPr>
      </p:cxnSp>
      <p:sp>
        <p:nvSpPr>
          <p:cNvPr id="121" name="Google Shape;121;p17"/>
          <p:cNvSpPr/>
          <p:nvPr/>
        </p:nvSpPr>
        <p:spPr>
          <a:xfrm>
            <a:off x="2868525" y="763875"/>
            <a:ext cx="2493900" cy="6699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t/>
            </a:r>
            <a:endParaRPr b="1">
              <a:solidFill>
                <a:schemeClr val="accent1"/>
              </a:solidFill>
              <a:latin typeface="Lato"/>
              <a:ea typeface="Lato"/>
              <a:cs typeface="Lato"/>
              <a:sym typeface="Lato"/>
            </a:endParaRPr>
          </a:p>
          <a:p>
            <a:pPr indent="0" lvl="0" marL="0" rtl="0" algn="ctr">
              <a:lnSpc>
                <a:spcPct val="115000"/>
              </a:lnSpc>
              <a:spcBef>
                <a:spcPts val="0"/>
              </a:spcBef>
              <a:spcAft>
                <a:spcPts val="0"/>
              </a:spcAft>
              <a:buClr>
                <a:schemeClr val="dk1"/>
              </a:buClr>
              <a:buSzPts val="1100"/>
              <a:buFont typeface="Arial"/>
              <a:buNone/>
            </a:pPr>
            <a:r>
              <a:rPr b="1" lang="en">
                <a:solidFill>
                  <a:schemeClr val="accent1"/>
                </a:solidFill>
                <a:latin typeface="Lato"/>
                <a:ea typeface="Lato"/>
                <a:cs typeface="Lato"/>
                <a:sym typeface="Lato"/>
              </a:rPr>
              <a:t>Social Networking Platforms:</a:t>
            </a:r>
            <a:endParaRPr b="1">
              <a:solidFill>
                <a:schemeClr val="accent1"/>
              </a:solidFill>
              <a:latin typeface="Lato"/>
              <a:ea typeface="Lato"/>
              <a:cs typeface="Lato"/>
              <a:sym typeface="Lato"/>
            </a:endParaRPr>
          </a:p>
          <a:p>
            <a:pPr indent="0" lvl="0" marL="0" rtl="0" algn="ctr">
              <a:spcBef>
                <a:spcPts val="0"/>
              </a:spcBef>
              <a:spcAft>
                <a:spcPts val="0"/>
              </a:spcAft>
              <a:buNone/>
            </a:pPr>
            <a:r>
              <a:t/>
            </a:r>
            <a:endParaRPr/>
          </a:p>
        </p:txBody>
      </p:sp>
      <p:sp>
        <p:nvSpPr>
          <p:cNvPr id="128" name="Google Shape;128;p17"/>
          <p:cNvSpPr/>
          <p:nvPr/>
        </p:nvSpPr>
        <p:spPr>
          <a:xfrm>
            <a:off x="2905225" y="1594975"/>
            <a:ext cx="2493900" cy="6699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Lato"/>
                <a:ea typeface="Lato"/>
                <a:cs typeface="Lato"/>
                <a:sym typeface="Lato"/>
              </a:rPr>
              <a:t>Media Sharing Networks:</a:t>
            </a:r>
            <a:endParaRPr/>
          </a:p>
        </p:txBody>
      </p:sp>
      <p:sp>
        <p:nvSpPr>
          <p:cNvPr id="129" name="Google Shape;129;p17"/>
          <p:cNvSpPr/>
          <p:nvPr/>
        </p:nvSpPr>
        <p:spPr>
          <a:xfrm>
            <a:off x="2868525" y="2452975"/>
            <a:ext cx="2493900" cy="6699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a:solidFill>
                <a:schemeClr val="accent1"/>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t/>
            </a:r>
            <a:endParaRPr b="1">
              <a:solidFill>
                <a:schemeClr val="accent1"/>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rPr b="1" lang="en">
                <a:solidFill>
                  <a:schemeClr val="accent1"/>
                </a:solidFill>
                <a:latin typeface="Lato"/>
                <a:ea typeface="Lato"/>
                <a:cs typeface="Lato"/>
                <a:sym typeface="Lato"/>
              </a:rPr>
              <a:t>Discussion Forums and Communities:</a:t>
            </a:r>
            <a:endParaRPr b="1">
              <a:solidFill>
                <a:schemeClr val="accent1"/>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t/>
            </a:r>
            <a:endParaRPr b="1">
              <a:solidFill>
                <a:schemeClr val="accent1"/>
              </a:solidFill>
              <a:latin typeface="Lato"/>
              <a:ea typeface="Lato"/>
              <a:cs typeface="Lato"/>
              <a:sym typeface="Lato"/>
            </a:endParaRPr>
          </a:p>
          <a:p>
            <a:pPr indent="0" lvl="0" marL="0" rtl="0" algn="ctr">
              <a:spcBef>
                <a:spcPts val="0"/>
              </a:spcBef>
              <a:spcAft>
                <a:spcPts val="0"/>
              </a:spcAft>
              <a:buNone/>
            </a:pPr>
            <a:r>
              <a:t/>
            </a:r>
            <a:endParaRPr b="1">
              <a:solidFill>
                <a:schemeClr val="accent1"/>
              </a:solidFill>
              <a:latin typeface="Lato"/>
              <a:ea typeface="Lato"/>
              <a:cs typeface="Lato"/>
              <a:sym typeface="Lato"/>
            </a:endParaRPr>
          </a:p>
        </p:txBody>
      </p:sp>
      <p:sp>
        <p:nvSpPr>
          <p:cNvPr id="126" name="Google Shape;126;p17"/>
          <p:cNvSpPr/>
          <p:nvPr/>
        </p:nvSpPr>
        <p:spPr>
          <a:xfrm>
            <a:off x="2868525" y="3266150"/>
            <a:ext cx="2493900" cy="6699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Lato"/>
                <a:ea typeface="Lato"/>
                <a:cs typeface="Lato"/>
                <a:sym typeface="Lato"/>
              </a:rPr>
              <a:t>Messaging Apps:</a:t>
            </a:r>
            <a:endParaRPr b="1">
              <a:solidFill>
                <a:schemeClr val="accent1"/>
              </a:solidFill>
              <a:latin typeface="Lato"/>
              <a:ea typeface="Lato"/>
              <a:cs typeface="Lato"/>
              <a:sym typeface="Lato"/>
            </a:endParaRPr>
          </a:p>
        </p:txBody>
      </p:sp>
      <p:sp>
        <p:nvSpPr>
          <p:cNvPr id="130" name="Google Shape;130;p17"/>
          <p:cNvSpPr/>
          <p:nvPr/>
        </p:nvSpPr>
        <p:spPr>
          <a:xfrm>
            <a:off x="2861513" y="4079313"/>
            <a:ext cx="2493900" cy="6699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Lato"/>
                <a:ea typeface="Lato"/>
                <a:cs typeface="Lato"/>
                <a:sym typeface="Lato"/>
              </a:rPr>
              <a:t>Gaming and Virtual Communities:</a:t>
            </a:r>
            <a:endParaRPr b="1">
              <a:solidFill>
                <a:schemeClr val="accent1"/>
              </a:solidFill>
              <a:latin typeface="Lato"/>
              <a:ea typeface="Lato"/>
              <a:cs typeface="Lato"/>
              <a:sym typeface="Lato"/>
            </a:endParaRPr>
          </a:p>
        </p:txBody>
      </p:sp>
      <p:sp>
        <p:nvSpPr>
          <p:cNvPr id="131" name="Google Shape;131;p17"/>
          <p:cNvSpPr txBox="1"/>
          <p:nvPr/>
        </p:nvSpPr>
        <p:spPr>
          <a:xfrm>
            <a:off x="5911575" y="763875"/>
            <a:ext cx="2493900" cy="6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Facebook, LinkedIn, Google, TikTok, Vlive</a:t>
            </a:r>
            <a:endParaRPr>
              <a:solidFill>
                <a:schemeClr val="dk2"/>
              </a:solidFill>
            </a:endParaRPr>
          </a:p>
        </p:txBody>
      </p:sp>
      <p:cxnSp>
        <p:nvCxnSpPr>
          <p:cNvPr id="132" name="Google Shape;132;p17"/>
          <p:cNvCxnSpPr/>
          <p:nvPr/>
        </p:nvCxnSpPr>
        <p:spPr>
          <a:xfrm>
            <a:off x="5450475" y="1886675"/>
            <a:ext cx="461100" cy="0"/>
          </a:xfrm>
          <a:prstGeom prst="straightConnector1">
            <a:avLst/>
          </a:prstGeom>
          <a:noFill/>
          <a:ln cap="flat" cmpd="sng" w="9525">
            <a:solidFill>
              <a:schemeClr val="dk1"/>
            </a:solidFill>
            <a:prstDash val="solid"/>
            <a:round/>
            <a:headEnd len="med" w="med" type="none"/>
            <a:tailEnd len="med" w="med" type="oval"/>
          </a:ln>
        </p:spPr>
      </p:cxnSp>
      <p:cxnSp>
        <p:nvCxnSpPr>
          <p:cNvPr id="133" name="Google Shape;133;p17"/>
          <p:cNvCxnSpPr/>
          <p:nvPr/>
        </p:nvCxnSpPr>
        <p:spPr>
          <a:xfrm>
            <a:off x="5450475" y="2787925"/>
            <a:ext cx="461100" cy="0"/>
          </a:xfrm>
          <a:prstGeom prst="straightConnector1">
            <a:avLst/>
          </a:prstGeom>
          <a:noFill/>
          <a:ln cap="flat" cmpd="sng" w="9525">
            <a:solidFill>
              <a:schemeClr val="dk1"/>
            </a:solidFill>
            <a:prstDash val="solid"/>
            <a:round/>
            <a:headEnd len="med" w="med" type="none"/>
            <a:tailEnd len="med" w="med" type="oval"/>
          </a:ln>
        </p:spPr>
      </p:cxnSp>
      <p:cxnSp>
        <p:nvCxnSpPr>
          <p:cNvPr id="134" name="Google Shape;134;p17"/>
          <p:cNvCxnSpPr/>
          <p:nvPr/>
        </p:nvCxnSpPr>
        <p:spPr>
          <a:xfrm>
            <a:off x="5450475" y="3601100"/>
            <a:ext cx="461100" cy="0"/>
          </a:xfrm>
          <a:prstGeom prst="straightConnector1">
            <a:avLst/>
          </a:prstGeom>
          <a:noFill/>
          <a:ln cap="flat" cmpd="sng" w="9525">
            <a:solidFill>
              <a:schemeClr val="dk1"/>
            </a:solidFill>
            <a:prstDash val="solid"/>
            <a:round/>
            <a:headEnd len="med" w="med" type="none"/>
            <a:tailEnd len="med" w="med" type="oval"/>
          </a:ln>
        </p:spPr>
      </p:cxnSp>
      <p:cxnSp>
        <p:nvCxnSpPr>
          <p:cNvPr id="135" name="Google Shape;135;p17"/>
          <p:cNvCxnSpPr/>
          <p:nvPr/>
        </p:nvCxnSpPr>
        <p:spPr>
          <a:xfrm>
            <a:off x="5450475" y="4356200"/>
            <a:ext cx="461100" cy="0"/>
          </a:xfrm>
          <a:prstGeom prst="straightConnector1">
            <a:avLst/>
          </a:prstGeom>
          <a:noFill/>
          <a:ln cap="flat" cmpd="sng" w="9525">
            <a:solidFill>
              <a:schemeClr val="dk1"/>
            </a:solidFill>
            <a:prstDash val="solid"/>
            <a:round/>
            <a:headEnd len="med" w="med" type="none"/>
            <a:tailEnd len="med" w="med" type="oval"/>
          </a:ln>
        </p:spPr>
      </p:cxnSp>
      <p:sp>
        <p:nvSpPr>
          <p:cNvPr id="136" name="Google Shape;136;p17"/>
          <p:cNvSpPr txBox="1"/>
          <p:nvPr/>
        </p:nvSpPr>
        <p:spPr>
          <a:xfrm>
            <a:off x="5911575" y="1594975"/>
            <a:ext cx="2079900" cy="6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Instagram,YouTube,</a:t>
            </a:r>
            <a:endParaRPr>
              <a:solidFill>
                <a:schemeClr val="dk2"/>
              </a:solidFill>
            </a:endParaRPr>
          </a:p>
          <a:p>
            <a:pPr indent="0" lvl="0" marL="0" rtl="0" algn="l">
              <a:spcBef>
                <a:spcPts val="0"/>
              </a:spcBef>
              <a:spcAft>
                <a:spcPts val="0"/>
              </a:spcAft>
              <a:buNone/>
            </a:pPr>
            <a:r>
              <a:rPr lang="en">
                <a:solidFill>
                  <a:schemeClr val="dk2"/>
                </a:solidFill>
              </a:rPr>
              <a:t>Twitter, Wattpad</a:t>
            </a:r>
            <a:endParaRPr>
              <a:solidFill>
                <a:schemeClr val="dk2"/>
              </a:solidFill>
            </a:endParaRPr>
          </a:p>
        </p:txBody>
      </p:sp>
      <p:sp>
        <p:nvSpPr>
          <p:cNvPr id="137" name="Google Shape;137;p17"/>
          <p:cNvSpPr txBox="1"/>
          <p:nvPr/>
        </p:nvSpPr>
        <p:spPr>
          <a:xfrm>
            <a:off x="5911575" y="2524450"/>
            <a:ext cx="20799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Reddit,Quora,Discord</a:t>
            </a:r>
            <a:endParaRPr>
              <a:solidFill>
                <a:schemeClr val="dk2"/>
              </a:solidFill>
            </a:endParaRPr>
          </a:p>
        </p:txBody>
      </p:sp>
      <p:sp>
        <p:nvSpPr>
          <p:cNvPr id="138" name="Google Shape;138;p17"/>
          <p:cNvSpPr txBox="1"/>
          <p:nvPr/>
        </p:nvSpPr>
        <p:spPr>
          <a:xfrm>
            <a:off x="5911575" y="3354800"/>
            <a:ext cx="20799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WhatsApp, Telegram ,</a:t>
            </a:r>
            <a:r>
              <a:rPr lang="en">
                <a:solidFill>
                  <a:schemeClr val="dk2"/>
                </a:solidFill>
              </a:rPr>
              <a:t>Facebook Messenger</a:t>
            </a:r>
            <a:endParaRPr>
              <a:solidFill>
                <a:schemeClr val="dk2"/>
              </a:solidFill>
            </a:endParaRPr>
          </a:p>
        </p:txBody>
      </p:sp>
      <p:sp>
        <p:nvSpPr>
          <p:cNvPr id="139" name="Google Shape;139;p17"/>
          <p:cNvSpPr txBox="1"/>
          <p:nvPr/>
        </p:nvSpPr>
        <p:spPr>
          <a:xfrm>
            <a:off x="5911575" y="4107725"/>
            <a:ext cx="20799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Minecraft,Roblox,Twitch</a:t>
            </a:r>
            <a:endParaRPr>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8"/>
          <p:cNvSpPr txBox="1"/>
          <p:nvPr>
            <p:ph type="title"/>
          </p:nvPr>
        </p:nvSpPr>
        <p:spPr>
          <a:xfrm>
            <a:off x="731475" y="123188"/>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t>How it helps Mental Health?</a:t>
            </a:r>
            <a:endParaRPr b="1"/>
          </a:p>
        </p:txBody>
      </p:sp>
      <p:grpSp>
        <p:nvGrpSpPr>
          <p:cNvPr id="145" name="Google Shape;145;p18"/>
          <p:cNvGrpSpPr/>
          <p:nvPr/>
        </p:nvGrpSpPr>
        <p:grpSpPr>
          <a:xfrm>
            <a:off x="-1030773" y="-11"/>
            <a:ext cx="3630404" cy="3979613"/>
            <a:chOff x="202" y="459777"/>
            <a:chExt cx="3630404" cy="3979613"/>
          </a:xfrm>
        </p:grpSpPr>
        <p:grpSp>
          <p:nvGrpSpPr>
            <p:cNvPr id="146" name="Google Shape;146;p18"/>
            <p:cNvGrpSpPr/>
            <p:nvPr/>
          </p:nvGrpSpPr>
          <p:grpSpPr>
            <a:xfrm>
              <a:off x="202" y="459777"/>
              <a:ext cx="3630404" cy="3979613"/>
              <a:chOff x="202" y="459777"/>
              <a:chExt cx="3630404" cy="3979613"/>
            </a:xfrm>
          </p:grpSpPr>
          <p:grpSp>
            <p:nvGrpSpPr>
              <p:cNvPr id="147" name="Google Shape;147;p18"/>
              <p:cNvGrpSpPr/>
              <p:nvPr/>
            </p:nvGrpSpPr>
            <p:grpSpPr>
              <a:xfrm flipH="1">
                <a:off x="202" y="459777"/>
                <a:ext cx="3630404" cy="1179339"/>
                <a:chOff x="5363575" y="1526000"/>
                <a:chExt cx="627750" cy="203925"/>
              </a:xfrm>
            </p:grpSpPr>
            <p:sp>
              <p:nvSpPr>
                <p:cNvPr id="148" name="Google Shape;148;p18"/>
                <p:cNvSpPr/>
                <p:nvPr/>
              </p:nvSpPr>
              <p:spPr>
                <a:xfrm>
                  <a:off x="5489500" y="1635900"/>
                  <a:ext cx="481675" cy="94025"/>
                </a:xfrm>
                <a:custGeom>
                  <a:rect b="b" l="l" r="r" t="t"/>
                  <a:pathLst>
                    <a:path extrusionOk="0" fill="none" h="3761" w="19267">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5542375" y="1606775"/>
                  <a:ext cx="92775" cy="38950"/>
                </a:xfrm>
                <a:custGeom>
                  <a:rect b="b" l="l" r="r" t="t"/>
                  <a:pathLst>
                    <a:path extrusionOk="0" fill="none" h="1558" w="3711">
                      <a:moveTo>
                        <a:pt x="3710" y="1558"/>
                      </a:moveTo>
                      <a:cubicBezTo>
                        <a:pt x="3710" y="1558"/>
                        <a:pt x="1012" y="817"/>
                        <a:pt x="1" y="0"/>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8"/>
                <p:cNvSpPr/>
                <p:nvPr/>
              </p:nvSpPr>
              <p:spPr>
                <a:xfrm>
                  <a:off x="5495975" y="1604975"/>
                  <a:ext cx="53825" cy="4800"/>
                </a:xfrm>
                <a:custGeom>
                  <a:rect b="b" l="l" r="r" t="t"/>
                  <a:pathLst>
                    <a:path extrusionOk="0" fill="none" h="192" w="2153">
                      <a:moveTo>
                        <a:pt x="2152" y="32"/>
                      </a:moveTo>
                      <a:cubicBezTo>
                        <a:pt x="2152" y="32"/>
                        <a:pt x="1001" y="191"/>
                        <a:pt x="0" y="0"/>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8"/>
                <p:cNvSpPr/>
                <p:nvPr/>
              </p:nvSpPr>
              <p:spPr>
                <a:xfrm>
                  <a:off x="5363575" y="1526000"/>
                  <a:ext cx="627750" cy="151675"/>
                </a:xfrm>
                <a:custGeom>
                  <a:rect b="b" l="l" r="r" t="t"/>
                  <a:pathLst>
                    <a:path extrusionOk="0" fill="none" h="6067" w="2511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p:nvPr/>
              </p:nvSpPr>
              <p:spPr>
                <a:xfrm>
                  <a:off x="5509750" y="1620175"/>
                  <a:ext cx="55150" cy="38150"/>
                </a:xfrm>
                <a:custGeom>
                  <a:rect b="b" l="l" r="r" t="t"/>
                  <a:pathLst>
                    <a:path extrusionOk="0" fill="none" h="1526" w="2206">
                      <a:moveTo>
                        <a:pt x="2206" y="0"/>
                      </a:moveTo>
                      <a:lnTo>
                        <a:pt x="0" y="1526"/>
                      </a:ln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8"/>
                <p:cNvSpPr/>
                <p:nvPr/>
              </p:nvSpPr>
              <p:spPr>
                <a:xfrm>
                  <a:off x="5395350" y="1607050"/>
                  <a:ext cx="118375" cy="119550"/>
                </a:xfrm>
                <a:custGeom>
                  <a:rect b="b" l="l" r="r" t="t"/>
                  <a:pathLst>
                    <a:path extrusionOk="0" fill="none" h="4782" w="4735">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p:nvPr/>
              </p:nvSpPr>
              <p:spPr>
                <a:xfrm>
                  <a:off x="5564875" y="1633300"/>
                  <a:ext cx="31875" cy="19100"/>
                </a:xfrm>
                <a:custGeom>
                  <a:rect b="b" l="l" r="r" t="t"/>
                  <a:pathLst>
                    <a:path extrusionOk="0" fill="none" h="764" w="1275">
                      <a:moveTo>
                        <a:pt x="1274" y="0"/>
                      </a:moveTo>
                      <a:lnTo>
                        <a:pt x="1" y="763"/>
                      </a:ln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a:off x="5439125" y="1682950"/>
                  <a:ext cx="90325" cy="38775"/>
                </a:xfrm>
                <a:custGeom>
                  <a:rect b="b" l="l" r="r" t="t"/>
                  <a:pathLst>
                    <a:path extrusionOk="0" fill="none" h="1551" w="3613">
                      <a:moveTo>
                        <a:pt x="3613" y="0"/>
                      </a:moveTo>
                      <a:cubicBezTo>
                        <a:pt x="3613" y="0"/>
                        <a:pt x="1185" y="1335"/>
                        <a:pt x="728" y="1433"/>
                      </a:cubicBezTo>
                      <a:cubicBezTo>
                        <a:pt x="159" y="1551"/>
                        <a:pt x="1" y="1170"/>
                        <a:pt x="80" y="1008"/>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8"/>
                <p:cNvSpPr/>
                <p:nvPr/>
              </p:nvSpPr>
              <p:spPr>
                <a:xfrm>
                  <a:off x="5483550" y="1688975"/>
                  <a:ext cx="89825" cy="32750"/>
                </a:xfrm>
                <a:custGeom>
                  <a:rect b="b" l="l" r="r" t="t"/>
                  <a:pathLst>
                    <a:path extrusionOk="0" fill="none" h="1310" w="3593">
                      <a:moveTo>
                        <a:pt x="3592" y="1"/>
                      </a:moveTo>
                      <a:cubicBezTo>
                        <a:pt x="3592" y="1"/>
                        <a:pt x="1559" y="1076"/>
                        <a:pt x="804" y="1195"/>
                      </a:cubicBezTo>
                      <a:cubicBezTo>
                        <a:pt x="77" y="1310"/>
                        <a:pt x="1" y="727"/>
                        <a:pt x="1" y="727"/>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 name="Google Shape;157;p18"/>
              <p:cNvGrpSpPr/>
              <p:nvPr/>
            </p:nvGrpSpPr>
            <p:grpSpPr>
              <a:xfrm>
                <a:off x="1381183" y="1655245"/>
                <a:ext cx="2014815" cy="1337192"/>
                <a:chOff x="752650" y="1170200"/>
                <a:chExt cx="3706430" cy="2459882"/>
              </a:xfrm>
            </p:grpSpPr>
            <p:sp>
              <p:nvSpPr>
                <p:cNvPr id="158" name="Google Shape;158;p18"/>
                <p:cNvSpPr/>
                <p:nvPr/>
              </p:nvSpPr>
              <p:spPr>
                <a:xfrm>
                  <a:off x="752650" y="1170200"/>
                  <a:ext cx="3706430" cy="2459882"/>
                </a:xfrm>
                <a:custGeom>
                  <a:rect b="b" l="l" r="r" t="t"/>
                  <a:pathLst>
                    <a:path extrusionOk="0" fill="none" h="9628" w="14507">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cap="rnd"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p:nvPr/>
              </p:nvSpPr>
              <p:spPr>
                <a:xfrm>
                  <a:off x="2084275" y="2211585"/>
                  <a:ext cx="1042665" cy="1043431"/>
                </a:xfrm>
                <a:custGeom>
                  <a:rect b="b" l="l" r="r" t="t"/>
                  <a:pathLst>
                    <a:path extrusionOk="0" h="4084" w="4081">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cap="rnd"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 name="Google Shape;160;p18"/>
              <p:cNvGrpSpPr/>
              <p:nvPr/>
            </p:nvGrpSpPr>
            <p:grpSpPr>
              <a:xfrm rot="10800000">
                <a:off x="202" y="3260051"/>
                <a:ext cx="3630404" cy="1179339"/>
                <a:chOff x="5363575" y="1526000"/>
                <a:chExt cx="627750" cy="203925"/>
              </a:xfrm>
            </p:grpSpPr>
            <p:sp>
              <p:nvSpPr>
                <p:cNvPr id="161" name="Google Shape;161;p18"/>
                <p:cNvSpPr/>
                <p:nvPr/>
              </p:nvSpPr>
              <p:spPr>
                <a:xfrm>
                  <a:off x="5489500" y="1635900"/>
                  <a:ext cx="481675" cy="94025"/>
                </a:xfrm>
                <a:custGeom>
                  <a:rect b="b" l="l" r="r" t="t"/>
                  <a:pathLst>
                    <a:path extrusionOk="0" fill="none" h="3761" w="19267">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p:nvPr/>
              </p:nvSpPr>
              <p:spPr>
                <a:xfrm>
                  <a:off x="5542375" y="1606775"/>
                  <a:ext cx="92775" cy="38950"/>
                </a:xfrm>
                <a:custGeom>
                  <a:rect b="b" l="l" r="r" t="t"/>
                  <a:pathLst>
                    <a:path extrusionOk="0" fill="none" h="1558" w="3711">
                      <a:moveTo>
                        <a:pt x="3710" y="1558"/>
                      </a:moveTo>
                      <a:cubicBezTo>
                        <a:pt x="3710" y="1558"/>
                        <a:pt x="1012" y="817"/>
                        <a:pt x="1" y="0"/>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8"/>
                <p:cNvSpPr/>
                <p:nvPr/>
              </p:nvSpPr>
              <p:spPr>
                <a:xfrm>
                  <a:off x="5495975" y="1604975"/>
                  <a:ext cx="53825" cy="4800"/>
                </a:xfrm>
                <a:custGeom>
                  <a:rect b="b" l="l" r="r" t="t"/>
                  <a:pathLst>
                    <a:path extrusionOk="0" fill="none" h="192" w="2153">
                      <a:moveTo>
                        <a:pt x="2152" y="32"/>
                      </a:moveTo>
                      <a:cubicBezTo>
                        <a:pt x="2152" y="32"/>
                        <a:pt x="1001" y="191"/>
                        <a:pt x="0" y="0"/>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p:nvPr/>
              </p:nvSpPr>
              <p:spPr>
                <a:xfrm>
                  <a:off x="5363575" y="1526000"/>
                  <a:ext cx="627750" cy="151675"/>
                </a:xfrm>
                <a:custGeom>
                  <a:rect b="b" l="l" r="r" t="t"/>
                  <a:pathLst>
                    <a:path extrusionOk="0" fill="none" h="6067" w="2511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8"/>
                <p:cNvSpPr/>
                <p:nvPr/>
              </p:nvSpPr>
              <p:spPr>
                <a:xfrm>
                  <a:off x="5509750" y="1620175"/>
                  <a:ext cx="55150" cy="38150"/>
                </a:xfrm>
                <a:custGeom>
                  <a:rect b="b" l="l" r="r" t="t"/>
                  <a:pathLst>
                    <a:path extrusionOk="0" fill="none" h="1526" w="2206">
                      <a:moveTo>
                        <a:pt x="2206" y="0"/>
                      </a:moveTo>
                      <a:lnTo>
                        <a:pt x="0" y="1526"/>
                      </a:ln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p:nvPr/>
              </p:nvSpPr>
              <p:spPr>
                <a:xfrm>
                  <a:off x="5395350" y="1607050"/>
                  <a:ext cx="118375" cy="119550"/>
                </a:xfrm>
                <a:custGeom>
                  <a:rect b="b" l="l" r="r" t="t"/>
                  <a:pathLst>
                    <a:path extrusionOk="0" fill="none" h="4782" w="4735">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8"/>
                <p:cNvSpPr/>
                <p:nvPr/>
              </p:nvSpPr>
              <p:spPr>
                <a:xfrm>
                  <a:off x="5564875" y="1633300"/>
                  <a:ext cx="31875" cy="19100"/>
                </a:xfrm>
                <a:custGeom>
                  <a:rect b="b" l="l" r="r" t="t"/>
                  <a:pathLst>
                    <a:path extrusionOk="0" fill="none" h="764" w="1275">
                      <a:moveTo>
                        <a:pt x="1274" y="0"/>
                      </a:moveTo>
                      <a:lnTo>
                        <a:pt x="1" y="763"/>
                      </a:ln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8"/>
                <p:cNvSpPr/>
                <p:nvPr/>
              </p:nvSpPr>
              <p:spPr>
                <a:xfrm>
                  <a:off x="5439125" y="1682950"/>
                  <a:ext cx="90325" cy="38775"/>
                </a:xfrm>
                <a:custGeom>
                  <a:rect b="b" l="l" r="r" t="t"/>
                  <a:pathLst>
                    <a:path extrusionOk="0" fill="none" h="1551" w="3613">
                      <a:moveTo>
                        <a:pt x="3613" y="0"/>
                      </a:moveTo>
                      <a:cubicBezTo>
                        <a:pt x="3613" y="0"/>
                        <a:pt x="1185" y="1335"/>
                        <a:pt x="728" y="1433"/>
                      </a:cubicBezTo>
                      <a:cubicBezTo>
                        <a:pt x="159" y="1551"/>
                        <a:pt x="1" y="1170"/>
                        <a:pt x="80" y="1008"/>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8"/>
                <p:cNvSpPr/>
                <p:nvPr/>
              </p:nvSpPr>
              <p:spPr>
                <a:xfrm>
                  <a:off x="5483550" y="1688975"/>
                  <a:ext cx="89825" cy="32750"/>
                </a:xfrm>
                <a:custGeom>
                  <a:rect b="b" l="l" r="r" t="t"/>
                  <a:pathLst>
                    <a:path extrusionOk="0" fill="none" h="1310" w="3593">
                      <a:moveTo>
                        <a:pt x="3592" y="1"/>
                      </a:moveTo>
                      <a:cubicBezTo>
                        <a:pt x="3592" y="1"/>
                        <a:pt x="1559" y="1076"/>
                        <a:pt x="804" y="1195"/>
                      </a:cubicBezTo>
                      <a:cubicBezTo>
                        <a:pt x="77" y="1310"/>
                        <a:pt x="1" y="727"/>
                        <a:pt x="1" y="727"/>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0" name="Google Shape;170;p18"/>
            <p:cNvSpPr/>
            <p:nvPr/>
          </p:nvSpPr>
          <p:spPr>
            <a:xfrm>
              <a:off x="1422351" y="2691865"/>
              <a:ext cx="256494" cy="255807"/>
            </a:xfrm>
            <a:custGeom>
              <a:rect b="b" l="l" r="r" t="t"/>
              <a:pathLst>
                <a:path extrusionOk="0" h="1131" w="1134">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rgbClr val="342520"/>
            </a:solidFill>
            <a:ln cap="flat"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8"/>
            <p:cNvSpPr/>
            <p:nvPr/>
          </p:nvSpPr>
          <p:spPr>
            <a:xfrm>
              <a:off x="3232208" y="2084362"/>
              <a:ext cx="116711" cy="116708"/>
            </a:xfrm>
            <a:custGeom>
              <a:rect b="b" l="l" r="r" t="t"/>
              <a:pathLst>
                <a:path extrusionOk="0" h="516" w="516">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rgbClr val="342520"/>
            </a:solidFill>
            <a:ln cap="flat"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 name="Google Shape;172;p18"/>
          <p:cNvSpPr txBox="1"/>
          <p:nvPr/>
        </p:nvSpPr>
        <p:spPr>
          <a:xfrm>
            <a:off x="2352425" y="695900"/>
            <a:ext cx="3966600" cy="49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Sharing Hobbies and Interests: Creativity and Artistic </a:t>
            </a:r>
            <a:r>
              <a:rPr b="1" lang="en" sz="1800">
                <a:solidFill>
                  <a:schemeClr val="dk2"/>
                </a:solidFill>
              </a:rPr>
              <a:t>Expression</a:t>
            </a:r>
            <a:endParaRPr b="1" sz="1800">
              <a:solidFill>
                <a:schemeClr val="dk2"/>
              </a:solidFill>
            </a:endParaRPr>
          </a:p>
          <a:p>
            <a:pPr indent="0" lvl="0" marL="0" rtl="0" algn="l">
              <a:spcBef>
                <a:spcPts val="0"/>
              </a:spcBef>
              <a:spcAft>
                <a:spcPts val="0"/>
              </a:spcAft>
              <a:buClr>
                <a:schemeClr val="dk1"/>
              </a:buClr>
              <a:buSzPts val="1100"/>
              <a:buFont typeface="Arial"/>
              <a:buNone/>
            </a:pPr>
            <a:r>
              <a:t/>
            </a:r>
            <a:endParaRPr sz="1800">
              <a:solidFill>
                <a:schemeClr val="dk2"/>
              </a:solidFill>
            </a:endParaRPr>
          </a:p>
          <a:p>
            <a:pPr indent="0" lvl="0" marL="0" rtl="0" algn="l">
              <a:spcBef>
                <a:spcPts val="0"/>
              </a:spcBef>
              <a:spcAft>
                <a:spcPts val="0"/>
              </a:spcAft>
              <a:buClr>
                <a:schemeClr val="dk1"/>
              </a:buClr>
              <a:buSzPts val="1100"/>
              <a:buFont typeface="Arial"/>
              <a:buNone/>
            </a:pPr>
            <a:r>
              <a:rPr lang="en" sz="1800">
                <a:solidFill>
                  <a:schemeClr val="dk2"/>
                </a:solidFill>
              </a:rPr>
              <a:t>Seeking Professional </a:t>
            </a:r>
            <a:r>
              <a:rPr b="1" lang="en" sz="1800">
                <a:solidFill>
                  <a:schemeClr val="dk2"/>
                </a:solidFill>
              </a:rPr>
              <a:t>Help </a:t>
            </a:r>
            <a:r>
              <a:rPr lang="en" sz="1800">
                <a:solidFill>
                  <a:schemeClr val="dk2"/>
                </a:solidFill>
              </a:rPr>
              <a:t>and Resources</a:t>
            </a:r>
            <a:endParaRPr sz="1800">
              <a:solidFill>
                <a:schemeClr val="dk2"/>
              </a:solidFill>
            </a:endParaRPr>
          </a:p>
          <a:p>
            <a:pPr indent="0" lvl="0" marL="0" rtl="0" algn="l">
              <a:spcBef>
                <a:spcPts val="0"/>
              </a:spcBef>
              <a:spcAft>
                <a:spcPts val="0"/>
              </a:spcAft>
              <a:buNone/>
            </a:pPr>
            <a:r>
              <a:rPr lang="en" sz="1800">
                <a:solidFill>
                  <a:schemeClr val="dk2"/>
                </a:solidFill>
              </a:rPr>
              <a:t>Reducing Social </a:t>
            </a:r>
            <a:r>
              <a:rPr b="1" lang="en" sz="1800">
                <a:solidFill>
                  <a:schemeClr val="dk2"/>
                </a:solidFill>
              </a:rPr>
              <a:t>Isolation</a:t>
            </a:r>
            <a:endParaRPr b="1"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Access to Online </a:t>
            </a:r>
            <a:r>
              <a:rPr b="1" lang="en" sz="1800">
                <a:solidFill>
                  <a:schemeClr val="dk2"/>
                </a:solidFill>
              </a:rPr>
              <a:t>Therapy </a:t>
            </a:r>
            <a:r>
              <a:rPr lang="en" sz="1800">
                <a:solidFill>
                  <a:schemeClr val="dk2"/>
                </a:solidFill>
              </a:rPr>
              <a:t>and Counseling</a:t>
            </a:r>
            <a:endParaRPr sz="1800">
              <a:solidFill>
                <a:schemeClr val="dk2"/>
              </a:solidFill>
            </a:endParaRPr>
          </a:p>
          <a:p>
            <a:pPr indent="0" lvl="0" marL="0" rtl="0" algn="l">
              <a:spcBef>
                <a:spcPts val="0"/>
              </a:spcBef>
              <a:spcAft>
                <a:spcPts val="0"/>
              </a:spcAft>
              <a:buClr>
                <a:schemeClr val="dk1"/>
              </a:buClr>
              <a:buSzPts val="1100"/>
              <a:buFont typeface="Arial"/>
              <a:buNone/>
            </a:pPr>
            <a:r>
              <a:t/>
            </a:r>
            <a:endParaRPr sz="1800">
              <a:solidFill>
                <a:schemeClr val="dk2"/>
              </a:solidFill>
            </a:endParaRPr>
          </a:p>
          <a:p>
            <a:pPr indent="0" lvl="0" marL="0" rtl="0" algn="l">
              <a:spcBef>
                <a:spcPts val="0"/>
              </a:spcBef>
              <a:spcAft>
                <a:spcPts val="0"/>
              </a:spcAft>
              <a:buClr>
                <a:schemeClr val="dk1"/>
              </a:buClr>
              <a:buSzPts val="1100"/>
              <a:buFont typeface="Arial"/>
              <a:buNone/>
            </a:pPr>
            <a:r>
              <a:rPr lang="en" sz="1800">
                <a:solidFill>
                  <a:schemeClr val="dk2"/>
                </a:solidFill>
              </a:rPr>
              <a:t>Mindfulness and </a:t>
            </a:r>
            <a:r>
              <a:rPr b="1" lang="en" sz="1800">
                <a:solidFill>
                  <a:schemeClr val="dk2"/>
                </a:solidFill>
              </a:rPr>
              <a:t>Meditation </a:t>
            </a:r>
            <a:r>
              <a:rPr lang="en" sz="1800">
                <a:solidFill>
                  <a:schemeClr val="dk2"/>
                </a:solidFill>
              </a:rPr>
              <a:t>Apps</a:t>
            </a:r>
            <a:endParaRPr sz="1800">
              <a:solidFill>
                <a:schemeClr val="dk2"/>
              </a:solidFill>
            </a:endParaRPr>
          </a:p>
          <a:p>
            <a:pPr indent="0" lvl="0" marL="0" rtl="0" algn="l">
              <a:spcBef>
                <a:spcPts val="0"/>
              </a:spcBef>
              <a:spcAft>
                <a:spcPts val="0"/>
              </a:spcAft>
              <a:buClr>
                <a:schemeClr val="dk1"/>
              </a:buClr>
              <a:buSzPts val="1100"/>
              <a:buFont typeface="Arial"/>
              <a:buNone/>
            </a:pPr>
            <a:r>
              <a:rPr lang="en" sz="1800">
                <a:solidFill>
                  <a:schemeClr val="dk2"/>
                </a:solidFill>
              </a:rPr>
              <a:t>Fitness Communities</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pic>
        <p:nvPicPr>
          <p:cNvPr id="173" name="Google Shape;173;p18"/>
          <p:cNvPicPr preferRelativeResize="0"/>
          <p:nvPr/>
        </p:nvPicPr>
        <p:blipFill>
          <a:blip r:embed="rId3">
            <a:alphaModFix/>
          </a:blip>
          <a:stretch>
            <a:fillRect/>
          </a:stretch>
        </p:blipFill>
        <p:spPr>
          <a:xfrm>
            <a:off x="6410350" y="695900"/>
            <a:ext cx="2674824" cy="43828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19"/>
          <p:cNvPicPr preferRelativeResize="0"/>
          <p:nvPr/>
        </p:nvPicPr>
        <p:blipFill rotWithShape="1">
          <a:blip r:embed="rId3">
            <a:alphaModFix/>
          </a:blip>
          <a:srcRect b="0" l="0" r="9016" t="0"/>
          <a:stretch/>
        </p:blipFill>
        <p:spPr>
          <a:xfrm>
            <a:off x="0" y="262450"/>
            <a:ext cx="5133224" cy="3148975"/>
          </a:xfrm>
          <a:prstGeom prst="rect">
            <a:avLst/>
          </a:prstGeom>
          <a:noFill/>
          <a:ln>
            <a:noFill/>
          </a:ln>
        </p:spPr>
      </p:pic>
      <p:sp>
        <p:nvSpPr>
          <p:cNvPr id="179" name="Google Shape;179;p19"/>
          <p:cNvSpPr txBox="1"/>
          <p:nvPr/>
        </p:nvSpPr>
        <p:spPr>
          <a:xfrm>
            <a:off x="0" y="-133350"/>
            <a:ext cx="4971300" cy="48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Fundraisers to help people online:</a:t>
            </a:r>
            <a:endParaRPr b="1" sz="1800">
              <a:solidFill>
                <a:schemeClr val="dk2"/>
              </a:solidFill>
            </a:endParaRPr>
          </a:p>
        </p:txBody>
      </p:sp>
      <p:pic>
        <p:nvPicPr>
          <p:cNvPr id="180" name="Google Shape;180;p19"/>
          <p:cNvPicPr preferRelativeResize="0"/>
          <p:nvPr/>
        </p:nvPicPr>
        <p:blipFill rotWithShape="1">
          <a:blip r:embed="rId4">
            <a:alphaModFix/>
          </a:blip>
          <a:srcRect b="19037" l="-4760" r="4760" t="-9518"/>
          <a:stretch/>
        </p:blipFill>
        <p:spPr>
          <a:xfrm>
            <a:off x="5124700" y="3336275"/>
            <a:ext cx="3942700" cy="1807225"/>
          </a:xfrm>
          <a:prstGeom prst="rect">
            <a:avLst/>
          </a:prstGeom>
          <a:noFill/>
          <a:ln>
            <a:noFill/>
          </a:ln>
        </p:spPr>
      </p:pic>
      <p:sp>
        <p:nvSpPr>
          <p:cNvPr id="181" name="Google Shape;181;p19"/>
          <p:cNvSpPr txBox="1"/>
          <p:nvPr/>
        </p:nvSpPr>
        <p:spPr>
          <a:xfrm>
            <a:off x="5179100" y="85700"/>
            <a:ext cx="3196800" cy="60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Positive Influence: </a:t>
            </a:r>
            <a:endParaRPr b="1" sz="1800">
              <a:solidFill>
                <a:schemeClr val="dk2"/>
              </a:solidFill>
            </a:endParaRPr>
          </a:p>
        </p:txBody>
      </p:sp>
      <p:sp>
        <p:nvSpPr>
          <p:cNvPr id="182" name="Google Shape;182;p19"/>
          <p:cNvSpPr txBox="1"/>
          <p:nvPr/>
        </p:nvSpPr>
        <p:spPr>
          <a:xfrm>
            <a:off x="5870600" y="2969325"/>
            <a:ext cx="3196800" cy="6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Proper Guidance:</a:t>
            </a:r>
            <a:endParaRPr b="1" sz="1800">
              <a:solidFill>
                <a:schemeClr val="dk2"/>
              </a:solidFill>
            </a:endParaRPr>
          </a:p>
        </p:txBody>
      </p:sp>
      <p:pic>
        <p:nvPicPr>
          <p:cNvPr id="183" name="Google Shape;183;p19"/>
          <p:cNvPicPr preferRelativeResize="0"/>
          <p:nvPr/>
        </p:nvPicPr>
        <p:blipFill>
          <a:blip r:embed="rId5">
            <a:alphaModFix/>
          </a:blip>
          <a:stretch>
            <a:fillRect/>
          </a:stretch>
        </p:blipFill>
        <p:spPr>
          <a:xfrm>
            <a:off x="5318825" y="481525"/>
            <a:ext cx="3748575" cy="2487800"/>
          </a:xfrm>
          <a:prstGeom prst="rect">
            <a:avLst/>
          </a:prstGeom>
          <a:noFill/>
          <a:ln>
            <a:noFill/>
          </a:ln>
        </p:spPr>
      </p:pic>
      <p:pic>
        <p:nvPicPr>
          <p:cNvPr id="184" name="Google Shape;184;p19"/>
          <p:cNvPicPr preferRelativeResize="0"/>
          <p:nvPr/>
        </p:nvPicPr>
        <p:blipFill>
          <a:blip r:embed="rId6">
            <a:alphaModFix/>
          </a:blip>
          <a:stretch>
            <a:fillRect/>
          </a:stretch>
        </p:blipFill>
        <p:spPr>
          <a:xfrm>
            <a:off x="57275" y="3660275"/>
            <a:ext cx="5018675" cy="1427275"/>
          </a:xfrm>
          <a:prstGeom prst="rect">
            <a:avLst/>
          </a:prstGeom>
          <a:noFill/>
          <a:ln>
            <a:noFill/>
          </a:ln>
        </p:spPr>
      </p:pic>
      <p:sp>
        <p:nvSpPr>
          <p:cNvPr id="185" name="Google Shape;185;p19"/>
          <p:cNvSpPr txBox="1"/>
          <p:nvPr/>
        </p:nvSpPr>
        <p:spPr>
          <a:xfrm>
            <a:off x="315325" y="3310725"/>
            <a:ext cx="5661600" cy="32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Supporting the needy &amp; Spreading Awareness:</a:t>
            </a:r>
            <a:endParaRPr b="1" sz="18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0"/>
          <p:cNvSpPr txBox="1"/>
          <p:nvPr>
            <p:ph type="title"/>
          </p:nvPr>
        </p:nvSpPr>
        <p:spPr>
          <a:xfrm>
            <a:off x="247875" y="876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t>How it becomes a bane</a:t>
            </a:r>
            <a:endParaRPr b="1"/>
          </a:p>
        </p:txBody>
      </p:sp>
      <p:sp>
        <p:nvSpPr>
          <p:cNvPr id="191" name="Google Shape;191;p20"/>
          <p:cNvSpPr txBox="1"/>
          <p:nvPr>
            <p:ph idx="1" type="body"/>
          </p:nvPr>
        </p:nvSpPr>
        <p:spPr>
          <a:xfrm>
            <a:off x="469725" y="436325"/>
            <a:ext cx="9391800" cy="44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a:p>
            <a:pPr indent="0" lvl="0" marL="0" rtl="0" algn="l">
              <a:spcBef>
                <a:spcPts val="1200"/>
              </a:spcBef>
              <a:spcAft>
                <a:spcPts val="0"/>
              </a:spcAft>
              <a:buNone/>
            </a:pPr>
            <a:r>
              <a:rPr lang="en" sz="1200"/>
              <a:t>Social Comparison and Low Self-Esteem</a:t>
            </a:r>
            <a:endParaRPr sz="1200"/>
          </a:p>
          <a:p>
            <a:pPr indent="0" lvl="0" marL="0" rtl="0" algn="l">
              <a:spcBef>
                <a:spcPts val="1200"/>
              </a:spcBef>
              <a:spcAft>
                <a:spcPts val="0"/>
              </a:spcAft>
              <a:buNone/>
            </a:pPr>
            <a:r>
              <a:rPr b="1" lang="en" sz="1200"/>
              <a:t>Cyberbullying </a:t>
            </a:r>
            <a:r>
              <a:rPr lang="en" sz="1200"/>
              <a:t>and </a:t>
            </a:r>
            <a:r>
              <a:rPr b="1" lang="en" sz="1200"/>
              <a:t>Harassment</a:t>
            </a:r>
            <a:endParaRPr b="1" sz="1200"/>
          </a:p>
          <a:p>
            <a:pPr indent="0" lvl="0" marL="0" rtl="0" algn="l">
              <a:spcBef>
                <a:spcPts val="1200"/>
              </a:spcBef>
              <a:spcAft>
                <a:spcPts val="0"/>
              </a:spcAft>
              <a:buNone/>
            </a:pPr>
            <a:r>
              <a:rPr lang="en" sz="1200"/>
              <a:t>Addiction and Time Wasting</a:t>
            </a:r>
            <a:endParaRPr sz="1200"/>
          </a:p>
          <a:p>
            <a:pPr indent="0" lvl="0" marL="0" rtl="0" algn="l">
              <a:spcBef>
                <a:spcPts val="1200"/>
              </a:spcBef>
              <a:spcAft>
                <a:spcPts val="0"/>
              </a:spcAft>
              <a:buNone/>
            </a:pPr>
            <a:r>
              <a:rPr lang="en" sz="1200"/>
              <a:t>Distorted </a:t>
            </a:r>
            <a:r>
              <a:rPr b="1" lang="en" sz="1200"/>
              <a:t>Perception </a:t>
            </a:r>
            <a:r>
              <a:rPr lang="en" sz="1200"/>
              <a:t>of Reality</a:t>
            </a:r>
            <a:endParaRPr sz="1200"/>
          </a:p>
          <a:p>
            <a:pPr indent="0" lvl="0" marL="0" rtl="0" algn="l">
              <a:spcBef>
                <a:spcPts val="1200"/>
              </a:spcBef>
              <a:spcAft>
                <a:spcPts val="0"/>
              </a:spcAft>
              <a:buNone/>
            </a:pPr>
            <a:r>
              <a:rPr lang="en" sz="1200"/>
              <a:t>Privacy Concerns and Data </a:t>
            </a:r>
            <a:r>
              <a:rPr b="1" lang="en" sz="1200"/>
              <a:t>Exploitation</a:t>
            </a:r>
            <a:endParaRPr b="1" sz="1200"/>
          </a:p>
          <a:p>
            <a:pPr indent="0" lvl="0" marL="0" rtl="0" algn="l">
              <a:spcBef>
                <a:spcPts val="1200"/>
              </a:spcBef>
              <a:spcAft>
                <a:spcPts val="0"/>
              </a:spcAft>
              <a:buNone/>
            </a:pPr>
            <a:r>
              <a:rPr lang="en" sz="1200"/>
              <a:t>Decreased </a:t>
            </a:r>
            <a:r>
              <a:rPr b="1" lang="en" sz="1200"/>
              <a:t>Face-to-Face</a:t>
            </a:r>
            <a:r>
              <a:rPr lang="en" sz="1200"/>
              <a:t> Interaction</a:t>
            </a:r>
            <a:endParaRPr sz="1200"/>
          </a:p>
          <a:p>
            <a:pPr indent="0" lvl="0" marL="0" rtl="0" algn="l">
              <a:spcBef>
                <a:spcPts val="1200"/>
              </a:spcBef>
              <a:spcAft>
                <a:spcPts val="0"/>
              </a:spcAft>
              <a:buNone/>
            </a:pPr>
            <a:r>
              <a:rPr lang="en" sz="1200"/>
              <a:t>Misinformation and</a:t>
            </a:r>
            <a:r>
              <a:rPr b="1" lang="en" sz="1200"/>
              <a:t> Echo Chambers</a:t>
            </a:r>
            <a:r>
              <a:rPr lang="en" sz="1200"/>
              <a:t>: where individuals are exposed only to information that aligns with their existing beliefs,</a:t>
            </a:r>
            <a:endParaRPr sz="1200"/>
          </a:p>
          <a:p>
            <a:pPr indent="0" lvl="0" marL="0" rtl="0" algn="l">
              <a:spcBef>
                <a:spcPts val="1200"/>
              </a:spcBef>
              <a:spcAft>
                <a:spcPts val="0"/>
              </a:spcAft>
              <a:buNone/>
            </a:pPr>
            <a:r>
              <a:rPr lang="en" sz="1200"/>
              <a:t> leading to polarization and division in society.</a:t>
            </a:r>
            <a:endParaRPr sz="1200"/>
          </a:p>
          <a:p>
            <a:pPr indent="0" lvl="0" marL="0" rtl="0" algn="l">
              <a:spcBef>
                <a:spcPts val="1200"/>
              </a:spcBef>
              <a:spcAft>
                <a:spcPts val="0"/>
              </a:spcAft>
              <a:buNone/>
            </a:pPr>
            <a:r>
              <a:rPr lang="en" sz="1200"/>
              <a:t>Fear of Missing Out (</a:t>
            </a:r>
            <a:r>
              <a:rPr b="1" lang="en" sz="1200"/>
              <a:t>FOMO</a:t>
            </a:r>
            <a:r>
              <a:rPr lang="en" sz="1200"/>
              <a:t>): individuals feel anxious or inadequate when they perceive themselves to be missing out on </a:t>
            </a:r>
            <a:endParaRPr sz="1200"/>
          </a:p>
          <a:p>
            <a:pPr indent="0" lvl="0" marL="0" rtl="0" algn="l">
              <a:spcBef>
                <a:spcPts val="1200"/>
              </a:spcBef>
              <a:spcAft>
                <a:spcPts val="1200"/>
              </a:spcAft>
              <a:buNone/>
            </a:pPr>
            <a:r>
              <a:rPr lang="en" sz="1200"/>
              <a:t>experiences others are having, which, only good are posted.</a:t>
            </a:r>
            <a:endParaRPr sz="1200"/>
          </a:p>
        </p:txBody>
      </p:sp>
      <p:grpSp>
        <p:nvGrpSpPr>
          <p:cNvPr id="192" name="Google Shape;192;p20"/>
          <p:cNvGrpSpPr/>
          <p:nvPr/>
        </p:nvGrpSpPr>
        <p:grpSpPr>
          <a:xfrm rot="-5400000">
            <a:off x="8425953" y="47221"/>
            <a:ext cx="1374964" cy="1280497"/>
            <a:chOff x="5917100" y="2092158"/>
            <a:chExt cx="1102175" cy="970367"/>
          </a:xfrm>
        </p:grpSpPr>
        <p:sp>
          <p:nvSpPr>
            <p:cNvPr id="193" name="Google Shape;193;p20"/>
            <p:cNvSpPr/>
            <p:nvPr/>
          </p:nvSpPr>
          <p:spPr>
            <a:xfrm>
              <a:off x="6030002" y="2238502"/>
              <a:ext cx="719415" cy="824023"/>
            </a:xfrm>
            <a:custGeom>
              <a:rect b="b" l="l" r="r" t="t"/>
              <a:pathLst>
                <a:path extrusionOk="0" fill="none" h="9240" w="8067">
                  <a:moveTo>
                    <a:pt x="378" y="9239"/>
                  </a:moveTo>
                  <a:cubicBezTo>
                    <a:pt x="378" y="9239"/>
                    <a:pt x="0" y="3350"/>
                    <a:pt x="8067" y="0"/>
                  </a:cubicBezTo>
                </a:path>
              </a:pathLst>
            </a:custGeom>
            <a:noFill/>
            <a:ln cap="flat" cmpd="sng" w="9525">
              <a:solidFill>
                <a:srgbClr val="342520"/>
              </a:solidFill>
              <a:prstDash val="solid"/>
              <a:miter lim="86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6580242" y="2133270"/>
              <a:ext cx="439033" cy="188794"/>
            </a:xfrm>
            <a:custGeom>
              <a:rect b="b" l="l" r="r" t="t"/>
              <a:pathLst>
                <a:path extrusionOk="0" h="2117" w="4923">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rgbClr val="342520"/>
            </a:solidFill>
            <a:ln cap="flat"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6280241" y="2430685"/>
              <a:ext cx="464985" cy="138497"/>
            </a:xfrm>
            <a:custGeom>
              <a:rect b="b" l="l" r="r" t="t"/>
              <a:pathLst>
                <a:path extrusionOk="0" h="1553" w="5214">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rgbClr val="342520"/>
            </a:solidFill>
            <a:ln cap="flat"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6207113" y="2092158"/>
              <a:ext cx="260316" cy="461417"/>
            </a:xfrm>
            <a:custGeom>
              <a:rect b="b" l="l" r="r" t="t"/>
              <a:pathLst>
                <a:path extrusionOk="0" h="5174" w="2919">
                  <a:moveTo>
                    <a:pt x="2145" y="1"/>
                  </a:moveTo>
                  <a:lnTo>
                    <a:pt x="2145" y="1"/>
                  </a:lnTo>
                  <a:cubicBezTo>
                    <a:pt x="2145" y="1"/>
                    <a:pt x="0" y="2286"/>
                    <a:pt x="810" y="5174"/>
                  </a:cubicBezTo>
                  <a:cubicBezTo>
                    <a:pt x="810" y="5174"/>
                    <a:pt x="2919" y="3055"/>
                    <a:pt x="2145" y="1"/>
                  </a:cubicBezTo>
                  <a:close/>
                </a:path>
              </a:pathLst>
            </a:custGeom>
            <a:solidFill>
              <a:srgbClr val="342520"/>
            </a:solidFill>
            <a:ln cap="flat"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6084223" y="2626078"/>
              <a:ext cx="387041" cy="277885"/>
            </a:xfrm>
            <a:custGeom>
              <a:rect b="b" l="l" r="r" t="t"/>
              <a:pathLst>
                <a:path extrusionOk="0" h="3116" w="4340">
                  <a:moveTo>
                    <a:pt x="4340" y="0"/>
                  </a:moveTo>
                  <a:lnTo>
                    <a:pt x="4340" y="0"/>
                  </a:lnTo>
                  <a:cubicBezTo>
                    <a:pt x="4339" y="0"/>
                    <a:pt x="1231" y="382"/>
                    <a:pt x="1" y="3115"/>
                  </a:cubicBezTo>
                  <a:cubicBezTo>
                    <a:pt x="1" y="3115"/>
                    <a:pt x="2980" y="2842"/>
                    <a:pt x="4340" y="0"/>
                  </a:cubicBezTo>
                  <a:close/>
                </a:path>
              </a:pathLst>
            </a:custGeom>
            <a:solidFill>
              <a:srgbClr val="342520"/>
            </a:solidFill>
            <a:ln cap="flat"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5917100" y="2435144"/>
              <a:ext cx="266381" cy="471405"/>
            </a:xfrm>
            <a:custGeom>
              <a:rect b="b" l="l" r="r" t="t"/>
              <a:pathLst>
                <a:path extrusionOk="0" h="5286" w="2987">
                  <a:moveTo>
                    <a:pt x="1080" y="1"/>
                  </a:moveTo>
                  <a:lnTo>
                    <a:pt x="1080" y="1"/>
                  </a:lnTo>
                  <a:cubicBezTo>
                    <a:pt x="1080" y="1"/>
                    <a:pt x="0" y="2947"/>
                    <a:pt x="1875" y="5286"/>
                  </a:cubicBezTo>
                  <a:cubicBezTo>
                    <a:pt x="1875" y="5286"/>
                    <a:pt x="2986" y="2511"/>
                    <a:pt x="1080" y="1"/>
                  </a:cubicBezTo>
                  <a:close/>
                </a:path>
              </a:pathLst>
            </a:custGeom>
            <a:solidFill>
              <a:srgbClr val="342520"/>
            </a:solidFill>
            <a:ln cap="flat" cmpd="sng" w="9525">
              <a:solidFill>
                <a:srgbClr val="3425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 name="Google Shape;199;p20"/>
          <p:cNvGrpSpPr/>
          <p:nvPr/>
        </p:nvGrpSpPr>
        <p:grpSpPr>
          <a:xfrm>
            <a:off x="2174228" y="150234"/>
            <a:ext cx="258357" cy="447586"/>
            <a:chOff x="2656082" y="2287427"/>
            <a:chExt cx="207582" cy="359594"/>
          </a:xfrm>
        </p:grpSpPr>
        <p:sp>
          <p:nvSpPr>
            <p:cNvPr id="200" name="Google Shape;200;p20"/>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0"/>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0"/>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20"/>
          <p:cNvSpPr/>
          <p:nvPr/>
        </p:nvSpPr>
        <p:spPr>
          <a:xfrm>
            <a:off x="117075" y="811775"/>
            <a:ext cx="404853" cy="317795"/>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117075" y="1185988"/>
            <a:ext cx="404853" cy="317795"/>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a:off x="117075" y="1560200"/>
            <a:ext cx="404853" cy="317795"/>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p:nvPr/>
        </p:nvSpPr>
        <p:spPr>
          <a:xfrm>
            <a:off x="117075" y="1934425"/>
            <a:ext cx="404853" cy="317795"/>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117075" y="2308650"/>
            <a:ext cx="404853" cy="317795"/>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a:off x="117075" y="2626450"/>
            <a:ext cx="404853" cy="317795"/>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0"/>
          <p:cNvSpPr/>
          <p:nvPr/>
        </p:nvSpPr>
        <p:spPr>
          <a:xfrm>
            <a:off x="117075" y="2987750"/>
            <a:ext cx="404853" cy="317795"/>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0"/>
          <p:cNvSpPr/>
          <p:nvPr/>
        </p:nvSpPr>
        <p:spPr>
          <a:xfrm>
            <a:off x="117075" y="3692700"/>
            <a:ext cx="404853" cy="317795"/>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003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1"/>
          <p:cNvSpPr txBox="1"/>
          <p:nvPr>
            <p:ph type="title"/>
          </p:nvPr>
        </p:nvSpPr>
        <p:spPr>
          <a:xfrm>
            <a:off x="3636950" y="0"/>
            <a:ext cx="2364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Recent Cases</a:t>
            </a:r>
            <a:endParaRPr b="1"/>
          </a:p>
        </p:txBody>
      </p:sp>
      <p:sp>
        <p:nvSpPr>
          <p:cNvPr id="217" name="Google Shape;217;p21"/>
          <p:cNvSpPr txBox="1"/>
          <p:nvPr>
            <p:ph idx="1" type="body"/>
          </p:nvPr>
        </p:nvSpPr>
        <p:spPr>
          <a:xfrm>
            <a:off x="311700" y="647600"/>
            <a:ext cx="8520600" cy="396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 </a:t>
            </a:r>
            <a:endParaRPr/>
          </a:p>
        </p:txBody>
      </p:sp>
      <p:pic>
        <p:nvPicPr>
          <p:cNvPr id="218" name="Google Shape;218;p21"/>
          <p:cNvPicPr preferRelativeResize="0"/>
          <p:nvPr/>
        </p:nvPicPr>
        <p:blipFill>
          <a:blip r:embed="rId3">
            <a:alphaModFix/>
          </a:blip>
          <a:stretch>
            <a:fillRect/>
          </a:stretch>
        </p:blipFill>
        <p:spPr>
          <a:xfrm>
            <a:off x="117675" y="488850"/>
            <a:ext cx="4735700" cy="4495901"/>
          </a:xfrm>
          <a:prstGeom prst="rect">
            <a:avLst/>
          </a:prstGeom>
          <a:noFill/>
          <a:ln>
            <a:noFill/>
          </a:ln>
        </p:spPr>
      </p:pic>
      <p:pic>
        <p:nvPicPr>
          <p:cNvPr id="219" name="Google Shape;219;p21"/>
          <p:cNvPicPr preferRelativeResize="0"/>
          <p:nvPr/>
        </p:nvPicPr>
        <p:blipFill rotWithShape="1">
          <a:blip r:embed="rId4">
            <a:alphaModFix/>
          </a:blip>
          <a:srcRect b="0" l="0" r="0" t="12587"/>
          <a:stretch/>
        </p:blipFill>
        <p:spPr>
          <a:xfrm>
            <a:off x="4853375" y="488850"/>
            <a:ext cx="4216325" cy="47141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22"/>
          <p:cNvPicPr preferRelativeResize="0"/>
          <p:nvPr/>
        </p:nvPicPr>
        <p:blipFill rotWithShape="1">
          <a:blip r:embed="rId3">
            <a:alphaModFix/>
          </a:blip>
          <a:srcRect b="0" l="13584" r="0" t="0"/>
          <a:stretch/>
        </p:blipFill>
        <p:spPr>
          <a:xfrm>
            <a:off x="3314225" y="2571750"/>
            <a:ext cx="5366524" cy="1402225"/>
          </a:xfrm>
          <a:prstGeom prst="rect">
            <a:avLst/>
          </a:prstGeom>
          <a:noFill/>
          <a:ln>
            <a:noFill/>
          </a:ln>
        </p:spPr>
      </p:pic>
      <p:pic>
        <p:nvPicPr>
          <p:cNvPr id="225" name="Google Shape;225;p22"/>
          <p:cNvPicPr preferRelativeResize="0"/>
          <p:nvPr/>
        </p:nvPicPr>
        <p:blipFill rotWithShape="1">
          <a:blip r:embed="rId4">
            <a:alphaModFix/>
          </a:blip>
          <a:srcRect b="35571" l="0" r="0" t="0"/>
          <a:stretch/>
        </p:blipFill>
        <p:spPr>
          <a:xfrm>
            <a:off x="117425" y="685900"/>
            <a:ext cx="3143949" cy="4305826"/>
          </a:xfrm>
          <a:prstGeom prst="rect">
            <a:avLst/>
          </a:prstGeom>
          <a:noFill/>
          <a:ln>
            <a:noFill/>
          </a:ln>
        </p:spPr>
      </p:pic>
      <p:pic>
        <p:nvPicPr>
          <p:cNvPr id="226" name="Google Shape;226;p22"/>
          <p:cNvPicPr preferRelativeResize="0"/>
          <p:nvPr/>
        </p:nvPicPr>
        <p:blipFill>
          <a:blip r:embed="rId5">
            <a:alphaModFix/>
          </a:blip>
          <a:stretch>
            <a:fillRect/>
          </a:stretch>
        </p:blipFill>
        <p:spPr>
          <a:xfrm>
            <a:off x="3314175" y="461500"/>
            <a:ext cx="5262125" cy="1581375"/>
          </a:xfrm>
          <a:prstGeom prst="rect">
            <a:avLst/>
          </a:prstGeom>
          <a:noFill/>
          <a:ln>
            <a:noFill/>
          </a:ln>
        </p:spPr>
      </p:pic>
      <p:sp>
        <p:nvSpPr>
          <p:cNvPr id="227" name="Google Shape;227;p22"/>
          <p:cNvSpPr txBox="1"/>
          <p:nvPr/>
        </p:nvSpPr>
        <p:spPr>
          <a:xfrm>
            <a:off x="4441525" y="2163750"/>
            <a:ext cx="3953400" cy="4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Glorifying toxicity as being cool:</a:t>
            </a:r>
            <a:endParaRPr b="1" sz="1800">
              <a:solidFill>
                <a:schemeClr val="dk2"/>
              </a:solidFill>
            </a:endParaRPr>
          </a:p>
        </p:txBody>
      </p:sp>
      <p:sp>
        <p:nvSpPr>
          <p:cNvPr id="228" name="Google Shape;228;p22"/>
          <p:cNvSpPr txBox="1"/>
          <p:nvPr/>
        </p:nvSpPr>
        <p:spPr>
          <a:xfrm>
            <a:off x="4740225" y="0"/>
            <a:ext cx="4305900" cy="4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Twitter’s Cancel Culture:</a:t>
            </a:r>
            <a:endParaRPr b="1" sz="1800">
              <a:solidFill>
                <a:schemeClr val="dk2"/>
              </a:solidFill>
            </a:endParaRPr>
          </a:p>
        </p:txBody>
      </p:sp>
      <p:sp>
        <p:nvSpPr>
          <p:cNvPr id="229" name="Google Shape;229;p22"/>
          <p:cNvSpPr txBox="1"/>
          <p:nvPr/>
        </p:nvSpPr>
        <p:spPr>
          <a:xfrm>
            <a:off x="117425" y="0"/>
            <a:ext cx="3196800" cy="92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Celebrity Impersonation/ Giveaway Scams:</a:t>
            </a:r>
            <a:endParaRPr b="1" sz="1800">
              <a:solidFill>
                <a:schemeClr val="dk2"/>
              </a:solidFill>
            </a:endParaRPr>
          </a:p>
        </p:txBody>
      </p:sp>
      <p:pic>
        <p:nvPicPr>
          <p:cNvPr id="230" name="Google Shape;230;p22"/>
          <p:cNvPicPr preferRelativeResize="0"/>
          <p:nvPr/>
        </p:nvPicPr>
        <p:blipFill>
          <a:blip r:embed="rId6">
            <a:alphaModFix/>
          </a:blip>
          <a:stretch>
            <a:fillRect/>
          </a:stretch>
        </p:blipFill>
        <p:spPr>
          <a:xfrm>
            <a:off x="3314225" y="3895675"/>
            <a:ext cx="5366525" cy="1096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